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716" r:id="rId2"/>
  </p:sldMasterIdLst>
  <p:notesMasterIdLst>
    <p:notesMasterId r:id="rId44"/>
  </p:notesMasterIdLst>
  <p:handoutMasterIdLst>
    <p:handoutMasterId r:id="rId45"/>
  </p:handoutMasterIdLst>
  <p:sldIdLst>
    <p:sldId id="503" r:id="rId3"/>
    <p:sldId id="562" r:id="rId4"/>
    <p:sldId id="276" r:id="rId5"/>
    <p:sldId id="524" r:id="rId6"/>
    <p:sldId id="525" r:id="rId7"/>
    <p:sldId id="551" r:id="rId8"/>
    <p:sldId id="526" r:id="rId9"/>
    <p:sldId id="552" r:id="rId10"/>
    <p:sldId id="553" r:id="rId11"/>
    <p:sldId id="527" r:id="rId12"/>
    <p:sldId id="528" r:id="rId13"/>
    <p:sldId id="554" r:id="rId14"/>
    <p:sldId id="529" r:id="rId15"/>
    <p:sldId id="530" r:id="rId16"/>
    <p:sldId id="531" r:id="rId17"/>
    <p:sldId id="555" r:id="rId18"/>
    <p:sldId id="556" r:id="rId19"/>
    <p:sldId id="523" r:id="rId20"/>
    <p:sldId id="557" r:id="rId21"/>
    <p:sldId id="532" r:id="rId22"/>
    <p:sldId id="533" r:id="rId23"/>
    <p:sldId id="535" r:id="rId24"/>
    <p:sldId id="559" r:id="rId25"/>
    <p:sldId id="536" r:id="rId26"/>
    <p:sldId id="538" r:id="rId27"/>
    <p:sldId id="539" r:id="rId28"/>
    <p:sldId id="540" r:id="rId29"/>
    <p:sldId id="541" r:id="rId30"/>
    <p:sldId id="542" r:id="rId31"/>
    <p:sldId id="543" r:id="rId32"/>
    <p:sldId id="544" r:id="rId33"/>
    <p:sldId id="545" r:id="rId34"/>
    <p:sldId id="561" r:id="rId35"/>
    <p:sldId id="546" r:id="rId36"/>
    <p:sldId id="558" r:id="rId37"/>
    <p:sldId id="560" r:id="rId38"/>
    <p:sldId id="349" r:id="rId39"/>
    <p:sldId id="547" r:id="rId40"/>
    <p:sldId id="549" r:id="rId41"/>
    <p:sldId id="563" r:id="rId42"/>
    <p:sldId id="564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0C7653D-1924-4F56-9E27-AA2B21F1DA92}">
          <p14:sldIdLst>
            <p14:sldId id="503"/>
            <p14:sldId id="562"/>
            <p14:sldId id="276"/>
          </p14:sldIdLst>
        </p14:section>
        <p14:section name="Asynchronous Tasks" id="{DCBD23D4-04C6-4214-AC2D-6D7AA15C6119}">
          <p14:sldIdLst>
            <p14:sldId id="524"/>
            <p14:sldId id="525"/>
            <p14:sldId id="551"/>
            <p14:sldId id="526"/>
            <p14:sldId id="552"/>
            <p14:sldId id="553"/>
          </p14:sldIdLst>
        </p14:section>
        <p14:section name="What is Celery?" id="{E340797B-CB0B-491D-92B7-055112325F20}">
          <p14:sldIdLst>
            <p14:sldId id="527"/>
            <p14:sldId id="528"/>
            <p14:sldId id="554"/>
            <p14:sldId id="529"/>
          </p14:sldIdLst>
        </p14:section>
        <p14:section name="What is Redis?" id="{D1F319CD-9471-415A-9C3E-D652265D7252}">
          <p14:sldIdLst>
            <p14:sldId id="530"/>
            <p14:sldId id="531"/>
            <p14:sldId id="555"/>
            <p14:sldId id="556"/>
          </p14:sldIdLst>
        </p14:section>
        <p14:section name="Creating Simple App" id="{C0CCE1EB-750C-43CA-9339-A1E69EECE423}">
          <p14:sldIdLst>
            <p14:sldId id="523"/>
            <p14:sldId id="557"/>
            <p14:sldId id="532"/>
            <p14:sldId id="533"/>
            <p14:sldId id="535"/>
            <p14:sldId id="559"/>
            <p14:sldId id="536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61"/>
            <p14:sldId id="546"/>
            <p14:sldId id="558"/>
            <p14:sldId id="560"/>
          </p14:sldIdLst>
        </p14:section>
        <p14:section name="Conclusion" id="{E19D07F1-86E2-47E9-B2AB-7ADC4F89DC12}">
          <p14:sldIdLst>
            <p14:sldId id="349"/>
            <p14:sldId id="547"/>
            <p14:sldId id="549"/>
            <p14:sldId id="563"/>
            <p14:sldId id="5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232DE-2511-49A3-B33B-FD78A94CD8E3}" v="22" dt="2019-12-04T16:40:36.34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612" autoAdjust="0"/>
  </p:normalViewPr>
  <p:slideViewPr>
    <p:cSldViewPr showGuides="1">
      <p:cViewPr varScale="1">
        <p:scale>
          <a:sx n="83" d="100"/>
          <a:sy n="83" d="100"/>
        </p:scale>
        <p:origin x="734" y="67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22.7.2024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1DFF-B3E7-4ABF-97EE-0BBF3A961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BD11C3-9FCD-4EAE-876D-E766924FAFF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74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0F205-FB23-4B4A-AA1E-CC80DEDB9B7E}" type="slidenum">
              <a:rPr lang="en-BG" smtClean="0"/>
              <a:t>38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201445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415936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0F754DF2-BF97-491D-9A03-AB6249B3BB0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928334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E4F538C8-64EA-4314-8716-FE878C100A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74297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softuni.or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5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2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hyperlink" Target="https://softuni.org/" TargetMode="External"/><Relationship Id="rId2" Type="http://schemas.openxmlformats.org/officeDocument/2006/relationships/hyperlink" Target="https://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hyperlink" Target="https://www.facebook.com/SoftwareUniversity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21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.png"/><Relationship Id="rId7" Type="http://schemas.openxmlformats.org/officeDocument/2006/relationships/hyperlink" Target="https://www.facebook.com/SoftwareUniversity" TargetMode="External"/><Relationship Id="rId2" Type="http://schemas.openxmlformats.org/officeDocument/2006/relationships/hyperlink" Target="https://softuni.org/" TargetMode="External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softuni.foundation/" TargetMode="External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hyperlink" Target="https://softuni.bg/" TargetMode="External"/><Relationship Id="rId9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hyperlink" Target="https://softuni.org/" TargetMode="Externa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https://softuni.org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28" name="Picture SoftUni Mascot" descr="SoftUni mascot">
            <a:hlinkClick r:id="rId2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29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rgbClr val="234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31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  <p:pic>
        <p:nvPicPr>
          <p:cNvPr id="32" name="Picture Logo FB" descr="Facebook logo">
            <a:hlinkClick r:id="rId5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20050" y="3563435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Logo SoftUni Right" descr="Software University logo">
            <a:hlinkClick r:id="rId7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000" y="1547498"/>
            <a:ext cx="1192055" cy="147388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000" y="5120400"/>
            <a:ext cx="1215000" cy="142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20" name="Picture Logo SoftUni Right" descr="Software University logo">
            <a:hlinkClick r:id="rId2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4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4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6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7"/>
              </a:rPr>
              <a:t>facebook.com/SoftwareUniversity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  <p:pic>
        <p:nvPicPr>
          <p:cNvPr id="15" name="Picture Logo FB" descr="Facebook logo">
            <a:hlinkClick r:id="rId7" tooltip="Software University @ Facebook"/>
            <a:extLst>
              <a:ext uri="{FF2B5EF4-FFF2-40B4-BE49-F238E27FC236}">
                <a16:creationId xmlns:a16="http://schemas.microsoft.com/office/drawing/2014/main" id="{14FEBE0B-834C-4B03-A95E-2F93DC59010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23832" y="428400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Logo SoftUni Right" descr="Software University logo">
            <a:hlinkClick r:id="rId2"/>
            <a:extLst>
              <a:ext uri="{FF2B5EF4-FFF2-40B4-BE49-F238E27FC236}">
                <a16:creationId xmlns:a16="http://schemas.microsoft.com/office/drawing/2014/main" id="{A9C138D4-5CD2-447C-928F-3E5BD641061D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sp>
        <p:nvSpPr>
          <p:cNvPr id="22" name="Rectangle Top">
            <a:extLst>
              <a:ext uri="{FF2B5EF4-FFF2-40B4-BE49-F238E27FC236}">
                <a16:creationId xmlns:a16="http://schemas.microsoft.com/office/drawing/2014/main" id="{F4B1DD1A-3A10-4BCE-A172-7ABF6D2EBB6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23" name="Logo Software University" descr="Software University logo">
            <a:extLst>
              <a:ext uri="{FF2B5EF4-FFF2-40B4-BE49-F238E27FC236}">
                <a16:creationId xmlns:a16="http://schemas.microsoft.com/office/drawing/2014/main" id="{10A30421-5A95-4222-BE83-40C77D65C7F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32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3C145-EA12-94EF-AA17-5F628EA0A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55E72E-5B45-B6EE-75AE-03B188AD9A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6A8EA-0240-01AB-A7C2-BD1CD885E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2F75B-1C4E-1E47-AE31-5B79E79ADF4F}" type="datetimeFigureOut">
              <a:rPr lang="en-BG" smtClean="0"/>
              <a:t>07/22/2024</a:t>
            </a:fld>
            <a:endParaRPr lang="en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CBF96-4249-1541-E44E-FBCECA233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B54F2-814F-F79B-8CD7-FA3133365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CCE35-F5E1-7541-B177-7204A9BB7A19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238377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598" y="262459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2" r:id="rId2"/>
    <p:sldLayoutId id="2147483693" r:id="rId3"/>
    <p:sldLayoutId id="2147483676" r:id="rId4"/>
    <p:sldLayoutId id="2147483689" r:id="rId5"/>
    <p:sldLayoutId id="2147483681" r:id="rId6"/>
    <p:sldLayoutId id="2147483691" r:id="rId7"/>
    <p:sldLayoutId id="2147483680" r:id="rId8"/>
    <p:sldLayoutId id="2147483688" r:id="rId9"/>
    <p:sldLayoutId id="2147483684" r:id="rId10"/>
    <p:sldLayoutId id="2147483677" r:id="rId11"/>
    <p:sldLayoutId id="2147483683" r:id="rId12"/>
    <p:sldLayoutId id="2147483685" r:id="rId13"/>
    <p:sldLayoutId id="2147483686" r:id="rId14"/>
    <p:sldLayoutId id="2147483687" r:id="rId15"/>
    <p:sldLayoutId id="2147483729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5" name="Picture Background" descr="SoftUni Background">
            <a:extLst>
              <a:ext uri="{FF2B5EF4-FFF2-40B4-BE49-F238E27FC236}">
                <a16:creationId xmlns:a16="http://schemas.microsoft.com/office/drawing/2014/main" id="{024235C6-5B9B-4570-9272-100735CD37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412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redis.com/try-free/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00/" TargetMode="Externa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5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3.png"/><Relationship Id="rId5" Type="http://schemas.openxmlformats.org/officeDocument/2006/relationships/image" Target="../media/image39.png"/><Relationship Id="rId15" Type="http://schemas.openxmlformats.org/officeDocument/2006/relationships/image" Target="../media/image47.png"/><Relationship Id="rId10" Type="http://schemas.openxmlformats.org/officeDocument/2006/relationships/image" Target="../media/image43.svg"/><Relationship Id="rId4" Type="http://schemas.openxmlformats.org/officeDocument/2006/relationships/image" Target="../media/image38.png"/><Relationship Id="rId9" Type="http://schemas.openxmlformats.org/officeDocument/2006/relationships/image" Target="../media/image42.png"/><Relationship Id="rId1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hyperlink" Target="https://indeavr.com/careers/" TargetMode="External"/><Relationship Id="rId18" Type="http://schemas.openxmlformats.org/officeDocument/2006/relationships/image" Target="../media/image55.png"/><Relationship Id="rId26" Type="http://schemas.openxmlformats.org/officeDocument/2006/relationships/image" Target="../media/image59.png"/><Relationship Id="rId3" Type="http://schemas.openxmlformats.org/officeDocument/2006/relationships/hyperlink" Target="https://en.superhosting.bg/" TargetMode="External"/><Relationship Id="rId21" Type="http://schemas.openxmlformats.org/officeDocument/2006/relationships/hyperlink" Target="https://www.postbank.bg/" TargetMode="External"/><Relationship Id="rId7" Type="http://schemas.openxmlformats.org/officeDocument/2006/relationships/hyperlink" Target="https://bg.coca-colahellenic.com/bg/working-with-us" TargetMode="External"/><Relationship Id="rId12" Type="http://schemas.openxmlformats.org/officeDocument/2006/relationships/image" Target="../media/image52.png"/><Relationship Id="rId17" Type="http://schemas.openxmlformats.org/officeDocument/2006/relationships/hyperlink" Target="https://dxc.com/us/en" TargetMode="External"/><Relationship Id="rId25" Type="http://schemas.openxmlformats.org/officeDocument/2006/relationships/hyperlink" Target="https://ambitioned.com/about/" TargetMode="Externa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4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hyperlink" Target="https://smartit.bg/" TargetMode="External"/><Relationship Id="rId24" Type="http://schemas.openxmlformats.org/officeDocument/2006/relationships/image" Target="../media/image58.png"/><Relationship Id="rId5" Type="http://schemas.openxmlformats.org/officeDocument/2006/relationships/hyperlink" Target="https://www.softwaregroup.com/" TargetMode="External"/><Relationship Id="rId15" Type="http://schemas.openxmlformats.org/officeDocument/2006/relationships/hyperlink" Target="https://www.draftkings.com/" TargetMode="External"/><Relationship Id="rId23" Type="http://schemas.openxmlformats.org/officeDocument/2006/relationships/hyperlink" Target="https://www.vivacom.bg/bg/residential/za-nas/za-kompanijata/koi-sme-nie" TargetMode="External"/><Relationship Id="rId10" Type="http://schemas.openxmlformats.org/officeDocument/2006/relationships/image" Target="../media/image51.png"/><Relationship Id="rId19" Type="http://schemas.openxmlformats.org/officeDocument/2006/relationships/hyperlink" Target="https://www.pharvision.ai/careers" TargetMode="External"/><Relationship Id="rId4" Type="http://schemas.openxmlformats.org/officeDocument/2006/relationships/image" Target="../media/image48.png"/><Relationship Id="rId9" Type="http://schemas.openxmlformats.org/officeDocument/2006/relationships/hyperlink" Target="https://createx.bg/" TargetMode="External"/><Relationship Id="rId14" Type="http://schemas.openxmlformats.org/officeDocument/2006/relationships/image" Target="../media/image53.png"/><Relationship Id="rId22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softuni.org/" TargetMode="External"/><Relationship Id="rId4" Type="http://schemas.openxmlformats.org/officeDocument/2006/relationships/hyperlink" Target="https://www.facebook.com/SoftwareUniversity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hyperlink" Target="https://softuni.org/" TargetMode="External"/><Relationship Id="rId4" Type="http://schemas.openxmlformats.org/officeDocument/2006/relationships/hyperlink" Target="https://softuni.bg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mpany Web Site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https://softuni.org</a:t>
            </a:r>
            <a:endParaRPr lang="en-US" dirty="0"/>
          </a:p>
        </p:txBody>
      </p:sp>
      <p:sp>
        <p:nvSpPr>
          <p:cNvPr id="11" name="Company Name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0" name="Author Position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2C4A3535-1A07-4F36-8952-15F0FFF753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182" y="1258272"/>
            <a:ext cx="11083636" cy="882654"/>
          </a:xfrm>
        </p:spPr>
        <p:txBody>
          <a:bodyPr/>
          <a:lstStyle/>
          <a:p>
            <a:r>
              <a:rPr lang="en-US" dirty="0"/>
              <a:t>Celery and Redis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Asynchronous Operations</a:t>
            </a:r>
            <a:endParaRPr lang="en-US" dirty="0"/>
          </a:p>
        </p:txBody>
      </p:sp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50784503-5B06-448A-A89F-47772D5049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249366"/>
            <a:ext cx="2359268" cy="2359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Картина 14">
            <a:extLst>
              <a:ext uri="{FF2B5EF4-FFF2-40B4-BE49-F238E27FC236}">
                <a16:creationId xmlns:a16="http://schemas.microsoft.com/office/drawing/2014/main" id="{994BA56A-FF52-4E17-BB53-3ADA4549FC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2946968"/>
            <a:ext cx="2407550" cy="2359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лавие 2">
            <a:extLst>
              <a:ext uri="{FF2B5EF4-FFF2-40B4-BE49-F238E27FC236}">
                <a16:creationId xmlns:a16="http://schemas.microsoft.com/office/drawing/2014/main" id="{EBE45A63-9555-4D8F-9EDC-963A052D151F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Celery</a:t>
            </a:r>
          </a:p>
        </p:txBody>
      </p:sp>
      <p:pic>
        <p:nvPicPr>
          <p:cNvPr id="2" name="Картина 14">
            <a:extLst>
              <a:ext uri="{FF2B5EF4-FFF2-40B4-BE49-F238E27FC236}">
                <a16:creationId xmlns:a16="http://schemas.microsoft.com/office/drawing/2014/main" id="{CC490EBD-AA2C-C749-DEC1-318AD41FE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225" y="1494000"/>
            <a:ext cx="2407550" cy="235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19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737FF972-148C-4433-B175-49CAC9494E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36000" y="1206896"/>
            <a:ext cx="9810000" cy="554658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Clr>
                <a:schemeClr val="tx2"/>
              </a:buClr>
            </a:pPr>
            <a:r>
              <a:rPr lang="en-US" sz="3400" b="1" dirty="0">
                <a:solidFill>
                  <a:schemeClr val="accent1"/>
                </a:solidFill>
              </a:rPr>
              <a:t>Celery</a:t>
            </a:r>
            <a:r>
              <a:rPr lang="en-US" sz="3400" dirty="0"/>
              <a:t> is a </a:t>
            </a:r>
            <a:r>
              <a:rPr lang="en-US" sz="3400" b="1" dirty="0">
                <a:solidFill>
                  <a:schemeClr val="accent1"/>
                </a:solidFill>
              </a:rPr>
              <a:t>distributed</a:t>
            </a:r>
            <a:r>
              <a:rPr lang="en-US" sz="3400" dirty="0"/>
              <a:t> </a:t>
            </a:r>
            <a:r>
              <a:rPr lang="en-US" sz="3400" b="1" dirty="0">
                <a:solidFill>
                  <a:schemeClr val="accent1"/>
                </a:solidFill>
              </a:rPr>
              <a:t>task</a:t>
            </a:r>
            <a:r>
              <a:rPr lang="en-US" sz="3400" dirty="0"/>
              <a:t>/</a:t>
            </a:r>
            <a:r>
              <a:rPr lang="en-US" sz="3400" b="1" dirty="0">
                <a:solidFill>
                  <a:schemeClr val="accent1"/>
                </a:solidFill>
              </a:rPr>
              <a:t>job</a:t>
            </a:r>
            <a:r>
              <a:rPr lang="en-US" sz="3400" dirty="0"/>
              <a:t> </a:t>
            </a:r>
            <a:r>
              <a:rPr lang="en-US" sz="3400" b="1" dirty="0">
                <a:solidFill>
                  <a:schemeClr val="accent1"/>
                </a:solidFill>
              </a:rPr>
              <a:t>queue</a:t>
            </a:r>
            <a:r>
              <a:rPr lang="en-US" sz="3400" dirty="0"/>
              <a:t> that facilitates </a:t>
            </a:r>
            <a:r>
              <a:rPr lang="en-US" sz="3400" b="1" dirty="0">
                <a:solidFill>
                  <a:schemeClr val="accent1"/>
                </a:solidFill>
              </a:rPr>
              <a:t>asynchronous</a:t>
            </a:r>
            <a:r>
              <a:rPr lang="en-US" sz="3400" dirty="0"/>
              <a:t> </a:t>
            </a:r>
            <a:r>
              <a:rPr lang="en-US" sz="3400" b="1" dirty="0">
                <a:solidFill>
                  <a:schemeClr val="tx2"/>
                </a:solidFill>
              </a:rPr>
              <a:t>processing</a:t>
            </a:r>
            <a:r>
              <a:rPr lang="en-US" sz="3400" dirty="0"/>
              <a:t> through </a:t>
            </a:r>
            <a:r>
              <a:rPr lang="en-US" sz="3400" b="1" dirty="0"/>
              <a:t>distributed</a:t>
            </a:r>
            <a:r>
              <a:rPr lang="en-US" sz="3400" dirty="0"/>
              <a:t> message passing</a:t>
            </a:r>
          </a:p>
          <a:p>
            <a:pPr>
              <a:lnSpc>
                <a:spcPct val="100000"/>
              </a:lnSpc>
            </a:pPr>
            <a:r>
              <a:rPr lang="en-US" sz="3400" dirty="0"/>
              <a:t>It is designed to handle </a:t>
            </a:r>
            <a:r>
              <a:rPr lang="en-US" sz="3400" b="1" dirty="0">
                <a:solidFill>
                  <a:schemeClr val="accent1"/>
                </a:solidFill>
              </a:rPr>
              <a:t>large-scale</a:t>
            </a:r>
            <a:r>
              <a:rPr lang="en-US" sz="3400" dirty="0"/>
              <a:t>, </a:t>
            </a:r>
            <a:r>
              <a:rPr lang="en-US" sz="3400" b="1" dirty="0">
                <a:solidFill>
                  <a:schemeClr val="accent1"/>
                </a:solidFill>
              </a:rPr>
              <a:t>asynchronous</a:t>
            </a:r>
            <a:r>
              <a:rPr lang="en-US" sz="3400" dirty="0"/>
              <a:t> </a:t>
            </a:r>
            <a:r>
              <a:rPr lang="en-US" sz="3400" b="1" dirty="0"/>
              <a:t>tasks</a:t>
            </a:r>
            <a:r>
              <a:rPr lang="en-US" sz="3400" dirty="0"/>
              <a:t> </a:t>
            </a:r>
            <a:r>
              <a:rPr lang="en-US" sz="3400" b="1" dirty="0">
                <a:solidFill>
                  <a:schemeClr val="accent1"/>
                </a:solidFill>
              </a:rPr>
              <a:t>efficiently</a:t>
            </a:r>
            <a:r>
              <a:rPr lang="en-US" sz="3400" dirty="0"/>
              <a:t>, allowing for </a:t>
            </a:r>
            <a:r>
              <a:rPr lang="en-US" sz="3400" b="1" dirty="0">
                <a:solidFill>
                  <a:schemeClr val="accent1"/>
                </a:solidFill>
              </a:rPr>
              <a:t>parallel</a:t>
            </a:r>
            <a:r>
              <a:rPr lang="en-US" sz="3400" dirty="0"/>
              <a:t> </a:t>
            </a:r>
            <a:r>
              <a:rPr lang="en-US" sz="3400" b="1" dirty="0"/>
              <a:t>execution</a:t>
            </a:r>
            <a:r>
              <a:rPr lang="en-US" sz="3400" dirty="0"/>
              <a:t> across </a:t>
            </a:r>
            <a:r>
              <a:rPr lang="en-US" sz="3400" b="1" dirty="0">
                <a:solidFill>
                  <a:schemeClr val="accent1"/>
                </a:solidFill>
              </a:rPr>
              <a:t>multiple</a:t>
            </a:r>
            <a:r>
              <a:rPr lang="en-US" sz="3400" dirty="0"/>
              <a:t> </a:t>
            </a:r>
            <a:r>
              <a:rPr lang="en-US" sz="3400" b="1" dirty="0">
                <a:solidFill>
                  <a:schemeClr val="accent1"/>
                </a:solidFill>
              </a:rPr>
              <a:t>workers</a:t>
            </a: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81F612A6-FCEF-47E6-9366-65B3070F7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Celery?</a:t>
            </a:r>
          </a:p>
        </p:txBody>
      </p:sp>
      <p:pic>
        <p:nvPicPr>
          <p:cNvPr id="2" name="Картина 4">
            <a:extLst>
              <a:ext uri="{FF2B5EF4-FFF2-40B4-BE49-F238E27FC236}">
                <a16:creationId xmlns:a16="http://schemas.microsoft.com/office/drawing/2014/main" id="{0B387A2D-F0C5-61EF-C778-3540EDED1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477" y="4904403"/>
            <a:ext cx="1888523" cy="1888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878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505E3-FF51-1BE9-C9A6-917E9316E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BDF71F4B-C9ED-2CB5-C0B8-0F84EE0F69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36000" y="1210661"/>
            <a:ext cx="9810000" cy="554658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400" dirty="0"/>
              <a:t>Celery also </a:t>
            </a:r>
            <a:r>
              <a:rPr lang="en-US" sz="3400" b="1" dirty="0"/>
              <a:t>provides</a:t>
            </a:r>
            <a:r>
              <a:rPr lang="en-US" sz="3400" dirty="0"/>
              <a:t> </a:t>
            </a:r>
            <a:r>
              <a:rPr lang="en-US" sz="3400" b="1" dirty="0">
                <a:solidFill>
                  <a:schemeClr val="accent1"/>
                </a:solidFill>
              </a:rPr>
              <a:t>support</a:t>
            </a:r>
            <a:r>
              <a:rPr lang="en-US" sz="3400" dirty="0"/>
              <a:t> for </a:t>
            </a:r>
            <a:r>
              <a:rPr lang="en-US" sz="3400" b="1" dirty="0"/>
              <a:t>task </a:t>
            </a:r>
            <a:r>
              <a:rPr lang="en-US" sz="3400" b="1" dirty="0">
                <a:solidFill>
                  <a:schemeClr val="accent1"/>
                </a:solidFill>
              </a:rPr>
              <a:t>scheduling</a:t>
            </a:r>
            <a:r>
              <a:rPr lang="en-US" sz="3400" dirty="0"/>
              <a:t>, enabling the </a:t>
            </a:r>
            <a:r>
              <a:rPr lang="en-US" sz="3400" b="1" dirty="0"/>
              <a:t>execution</a:t>
            </a:r>
            <a:r>
              <a:rPr lang="en-US" sz="3400" dirty="0"/>
              <a:t> of tasks at </a:t>
            </a:r>
            <a:r>
              <a:rPr lang="en-US" sz="3400" b="1" dirty="0">
                <a:solidFill>
                  <a:schemeClr val="accent1"/>
                </a:solidFill>
              </a:rPr>
              <a:t>predefined</a:t>
            </a:r>
            <a:r>
              <a:rPr lang="en-US" sz="3400" dirty="0"/>
              <a:t> </a:t>
            </a:r>
            <a:r>
              <a:rPr lang="en-US" sz="3400" b="1" dirty="0">
                <a:solidFill>
                  <a:schemeClr val="accent1"/>
                </a:solidFill>
              </a:rPr>
              <a:t>intervals</a:t>
            </a:r>
            <a:r>
              <a:rPr lang="en-US" sz="3400" dirty="0"/>
              <a:t> or </a:t>
            </a:r>
            <a:r>
              <a:rPr lang="en-US" sz="3400" b="1" dirty="0">
                <a:solidFill>
                  <a:schemeClr val="accent1"/>
                </a:solidFill>
              </a:rPr>
              <a:t>specific times</a:t>
            </a:r>
          </a:p>
          <a:p>
            <a:pPr>
              <a:lnSpc>
                <a:spcPct val="100000"/>
              </a:lnSpc>
            </a:pPr>
            <a:r>
              <a:rPr lang="en-US" sz="3400" dirty="0"/>
              <a:t>This </a:t>
            </a:r>
            <a:r>
              <a:rPr lang="en-US" sz="3400" b="1" dirty="0"/>
              <a:t>combination</a:t>
            </a:r>
            <a:r>
              <a:rPr lang="en-US" sz="3400" dirty="0"/>
              <a:t> of </a:t>
            </a:r>
            <a:r>
              <a:rPr lang="en-US" sz="3400" b="1" dirty="0">
                <a:solidFill>
                  <a:schemeClr val="accent1"/>
                </a:solidFill>
              </a:rPr>
              <a:t>real-time</a:t>
            </a:r>
            <a:r>
              <a:rPr lang="en-US" sz="3400" dirty="0"/>
              <a:t> </a:t>
            </a:r>
            <a:r>
              <a:rPr lang="en-US" sz="3400" b="1" dirty="0"/>
              <a:t>operation</a:t>
            </a:r>
            <a:r>
              <a:rPr lang="en-US" sz="3400" dirty="0"/>
              <a:t> and </a:t>
            </a:r>
            <a:r>
              <a:rPr lang="en-US" sz="3400" b="1" dirty="0">
                <a:solidFill>
                  <a:schemeClr val="accent1"/>
                </a:solidFill>
              </a:rPr>
              <a:t>scheduling</a:t>
            </a:r>
            <a:r>
              <a:rPr lang="en-US" sz="3400" dirty="0"/>
              <a:t> </a:t>
            </a:r>
            <a:r>
              <a:rPr lang="en-US" sz="3400" b="1" dirty="0"/>
              <a:t>capabilities</a:t>
            </a:r>
            <a:r>
              <a:rPr lang="en-US" sz="3400" dirty="0"/>
              <a:t> makes </a:t>
            </a:r>
            <a:r>
              <a:rPr lang="en-US" sz="3400" b="1" dirty="0">
                <a:solidFill>
                  <a:schemeClr val="accent1"/>
                </a:solidFill>
              </a:rPr>
              <a:t>Celery</a:t>
            </a:r>
            <a:r>
              <a:rPr lang="en-US" sz="3400" dirty="0"/>
              <a:t> a </a:t>
            </a:r>
            <a:r>
              <a:rPr lang="en-US" sz="3400" b="1" dirty="0"/>
              <a:t>versatile tool </a:t>
            </a:r>
            <a:r>
              <a:rPr lang="en-US" sz="3400" dirty="0"/>
              <a:t>for various </a:t>
            </a:r>
            <a:r>
              <a:rPr lang="en-US" sz="3400" b="1" dirty="0">
                <a:solidFill>
                  <a:schemeClr val="accent1"/>
                </a:solidFill>
              </a:rPr>
              <a:t>asynchronous</a:t>
            </a:r>
            <a:r>
              <a:rPr lang="en-US" sz="3400" dirty="0"/>
              <a:t> workload scenarios</a:t>
            </a: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6779092A-6EE3-A64A-BB91-124A516D5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Celery?</a:t>
            </a:r>
          </a:p>
        </p:txBody>
      </p:sp>
      <p:pic>
        <p:nvPicPr>
          <p:cNvPr id="3" name="Картина 4">
            <a:extLst>
              <a:ext uri="{FF2B5EF4-FFF2-40B4-BE49-F238E27FC236}">
                <a16:creationId xmlns:a16="http://schemas.microsoft.com/office/drawing/2014/main" id="{3ED4D011-C3B7-1B79-B898-9C86DCD80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477" y="4904403"/>
            <a:ext cx="1888523" cy="1888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602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B1CE6597-CDA6-43BE-95E4-A2FF37D346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6" name="Текстов контейнер 5">
            <a:extLst>
              <a:ext uri="{FF2B5EF4-FFF2-40B4-BE49-F238E27FC236}">
                <a16:creationId xmlns:a16="http://schemas.microsoft.com/office/drawing/2014/main" id="{0707DBBA-E460-4788-90A9-F3793A50C8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Consider the scenarios where you've </a:t>
            </a:r>
            <a:r>
              <a:rPr lang="en-US" b="1" dirty="0">
                <a:solidFill>
                  <a:schemeClr val="tx2"/>
                </a:solidFill>
              </a:rPr>
              <a:t>needed</a:t>
            </a:r>
            <a:r>
              <a:rPr lang="en-US" dirty="0">
                <a:solidFill>
                  <a:schemeClr val="tx2"/>
                </a:solidFill>
              </a:rPr>
              <a:t> to </a:t>
            </a:r>
            <a:r>
              <a:rPr lang="en-US" b="1" dirty="0">
                <a:solidFill>
                  <a:schemeClr val="tx2"/>
                </a:solidFill>
              </a:rPr>
              <a:t>execute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tasks</a:t>
            </a:r>
            <a:r>
              <a:rPr lang="en-US" dirty="0">
                <a:solidFill>
                  <a:schemeClr val="tx2"/>
                </a:solidFill>
              </a:rPr>
              <a:t> at </a:t>
            </a:r>
            <a:r>
              <a:rPr lang="en-US" b="1" dirty="0">
                <a:solidFill>
                  <a:schemeClr val="bg1"/>
                </a:solidFill>
              </a:rPr>
              <a:t>specific future </a:t>
            </a:r>
            <a:r>
              <a:rPr lang="en-US" b="1" dirty="0">
                <a:solidFill>
                  <a:schemeClr val="tx2"/>
                </a:solidFill>
              </a:rPr>
              <a:t>times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Whether </a:t>
            </a:r>
            <a:r>
              <a:rPr lang="en-US" b="1" dirty="0">
                <a:solidFill>
                  <a:schemeClr val="tx2"/>
                </a:solidFill>
              </a:rPr>
              <a:t>accessing</a:t>
            </a:r>
            <a:r>
              <a:rPr lang="en-US" dirty="0">
                <a:solidFill>
                  <a:schemeClr val="tx2"/>
                </a:solidFill>
              </a:rPr>
              <a:t> an </a:t>
            </a:r>
            <a:r>
              <a:rPr lang="en-US" b="1" dirty="0">
                <a:solidFill>
                  <a:schemeClr val="tx2"/>
                </a:solidFill>
              </a:rPr>
              <a:t>API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</a:rPr>
              <a:t>hourly</a:t>
            </a:r>
            <a:r>
              <a:rPr lang="en-US" dirty="0">
                <a:solidFill>
                  <a:schemeClr val="tx2"/>
                </a:solidFill>
              </a:rPr>
              <a:t> or </a:t>
            </a:r>
            <a:r>
              <a:rPr lang="en-US" b="1" dirty="0">
                <a:solidFill>
                  <a:schemeClr val="tx2"/>
                </a:solidFill>
              </a:rPr>
              <a:t>sending</a:t>
            </a:r>
            <a:r>
              <a:rPr lang="en-US" dirty="0">
                <a:solidFill>
                  <a:schemeClr val="tx2"/>
                </a:solidFill>
              </a:rPr>
              <a:t> a batch of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b="1" dirty="0">
                <a:solidFill>
                  <a:schemeClr val="tx2"/>
                </a:solidFill>
              </a:rPr>
              <a:t>emails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</a:rPr>
              <a:t>daily</a:t>
            </a:r>
          </a:p>
          <a:p>
            <a:r>
              <a:rPr lang="en-US" b="1" dirty="0">
                <a:solidFill>
                  <a:schemeClr val="tx2"/>
                </a:solidFill>
              </a:rPr>
              <a:t>Celery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</a:rPr>
              <a:t>simplifies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</a:rPr>
              <a:t>scheduling</a:t>
            </a:r>
            <a:r>
              <a:rPr lang="en-US" dirty="0">
                <a:solidFill>
                  <a:schemeClr val="tx2"/>
                </a:solidFill>
              </a:rPr>
              <a:t> such </a:t>
            </a:r>
            <a:r>
              <a:rPr lang="en-US" b="1" dirty="0">
                <a:solidFill>
                  <a:schemeClr val="accent1"/>
                </a:solidFill>
              </a:rPr>
              <a:t>periodic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</a:rPr>
              <a:t>tasks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b="1" dirty="0">
                <a:solidFill>
                  <a:schemeClr val="tx2"/>
                </a:solidFill>
              </a:rPr>
              <a:t>regardless</a:t>
            </a:r>
            <a:r>
              <a:rPr lang="en-US" dirty="0">
                <a:solidFill>
                  <a:schemeClr val="tx2"/>
                </a:solidFill>
              </a:rPr>
              <a:t> of their </a:t>
            </a:r>
            <a:r>
              <a:rPr lang="en-US" b="1" dirty="0">
                <a:solidFill>
                  <a:schemeClr val="accent1"/>
                </a:solidFill>
              </a:rPr>
              <a:t>scale</a:t>
            </a:r>
          </a:p>
          <a:p>
            <a:r>
              <a:rPr lang="en-US" dirty="0">
                <a:solidFill>
                  <a:schemeClr val="tx2"/>
                </a:solidFill>
              </a:rPr>
              <a:t>By </a:t>
            </a:r>
            <a:r>
              <a:rPr lang="en-US" b="1" dirty="0">
                <a:solidFill>
                  <a:schemeClr val="accent1"/>
                </a:solidFill>
              </a:rPr>
              <a:t>efficiently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</a:rPr>
              <a:t>managing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</a:rPr>
              <a:t>asynchronous</a:t>
            </a:r>
            <a:r>
              <a:rPr lang="en-US" dirty="0">
                <a:solidFill>
                  <a:schemeClr val="tx2"/>
                </a:solidFill>
              </a:rPr>
              <a:t> operations, Celery ensures that </a:t>
            </a:r>
            <a:r>
              <a:rPr lang="en-US" b="1" dirty="0">
                <a:solidFill>
                  <a:schemeClr val="tx2"/>
                </a:solidFill>
              </a:rPr>
              <a:t>end users </a:t>
            </a:r>
            <a:r>
              <a:rPr lang="en-US" b="1" dirty="0">
                <a:solidFill>
                  <a:schemeClr val="accent1"/>
                </a:solidFill>
              </a:rPr>
              <a:t>never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</a:rPr>
              <a:t>experience</a:t>
            </a:r>
            <a:r>
              <a:rPr lang="en-US" dirty="0">
                <a:solidFill>
                  <a:schemeClr val="tx2"/>
                </a:solidFill>
              </a:rPr>
              <a:t> unnecessary </a:t>
            </a:r>
            <a:r>
              <a:rPr lang="en-US" b="1" dirty="0">
                <a:solidFill>
                  <a:schemeClr val="accent1"/>
                </a:solidFill>
              </a:rPr>
              <a:t>delays</a:t>
            </a:r>
            <a:r>
              <a:rPr lang="en-US" dirty="0">
                <a:solidFill>
                  <a:schemeClr val="tx2"/>
                </a:solidFill>
              </a:rPr>
              <a:t> in </a:t>
            </a:r>
            <a:r>
              <a:rPr lang="en-US" b="1" dirty="0">
                <a:solidFill>
                  <a:schemeClr val="tx2"/>
                </a:solidFill>
              </a:rPr>
              <a:t>page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</a:rPr>
              <a:t>loading</a:t>
            </a:r>
            <a:r>
              <a:rPr lang="en-US" dirty="0">
                <a:solidFill>
                  <a:schemeClr val="tx2"/>
                </a:solidFill>
              </a:rPr>
              <a:t> or </a:t>
            </a:r>
            <a:r>
              <a:rPr lang="en-US" b="1" dirty="0">
                <a:solidFill>
                  <a:schemeClr val="tx2"/>
                </a:solidFill>
              </a:rPr>
              <a:t>task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</a:rPr>
              <a:t>completion</a:t>
            </a:r>
          </a:p>
        </p:txBody>
      </p:sp>
      <p:sp>
        <p:nvSpPr>
          <p:cNvPr id="5" name="Заглавие 4">
            <a:extLst>
              <a:ext uri="{FF2B5EF4-FFF2-40B4-BE49-F238E27FC236}">
                <a16:creationId xmlns:a16="http://schemas.microsoft.com/office/drawing/2014/main" id="{387000E4-78D3-4371-9494-DCC9844C9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Celery's Task Scheduling Capabilities</a:t>
            </a:r>
          </a:p>
        </p:txBody>
      </p:sp>
    </p:spTree>
    <p:extLst>
      <p:ext uri="{BB962C8B-B14F-4D97-AF65-F5344CB8AC3E}">
        <p14:creationId xmlns:p14="http://schemas.microsoft.com/office/powerpoint/2010/main" val="150361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лавие 2">
            <a:extLst>
              <a:ext uri="{FF2B5EF4-FFF2-40B4-BE49-F238E27FC236}">
                <a16:creationId xmlns:a16="http://schemas.microsoft.com/office/drawing/2014/main" id="{CEC6486E-11FE-42B7-B0F8-7DBE639007CC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Redis</a:t>
            </a:r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9368928B-245A-4CA5-9D62-C274C0A42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565" y="594000"/>
            <a:ext cx="6170869" cy="42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9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31FD84C5-6911-4678-8C06-DE43C0727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36000" y="1121143"/>
            <a:ext cx="9900000" cy="5546589"/>
          </a:xfrm>
        </p:spPr>
        <p:txBody>
          <a:bodyPr/>
          <a:lstStyle/>
          <a:p>
            <a:pPr>
              <a:buClr>
                <a:schemeClr val="tx2"/>
              </a:buClr>
            </a:pPr>
            <a:r>
              <a:rPr lang="en-US" b="1" dirty="0">
                <a:solidFill>
                  <a:schemeClr val="accent1"/>
                </a:solidFill>
              </a:rPr>
              <a:t>Redis</a:t>
            </a:r>
            <a:r>
              <a:rPr lang="en-US" dirty="0"/>
              <a:t> is an advanced </a:t>
            </a:r>
            <a:r>
              <a:rPr lang="en-US" b="1" dirty="0">
                <a:solidFill>
                  <a:schemeClr val="accent1"/>
                </a:solidFill>
              </a:rPr>
              <a:t>in-memory</a:t>
            </a:r>
            <a:r>
              <a:rPr lang="en-US" dirty="0"/>
              <a:t> </a:t>
            </a:r>
            <a:r>
              <a:rPr lang="en-US" b="1" dirty="0"/>
              <a:t>data structure </a:t>
            </a:r>
            <a:r>
              <a:rPr lang="en-US" b="1" dirty="0">
                <a:solidFill>
                  <a:schemeClr val="accent1"/>
                </a:solidFill>
              </a:rPr>
              <a:t>store</a:t>
            </a:r>
            <a:r>
              <a:rPr lang="en-US" dirty="0"/>
              <a:t> that serves as a </a:t>
            </a:r>
            <a:r>
              <a:rPr lang="en-US" b="1" dirty="0">
                <a:solidFill>
                  <a:schemeClr val="accent1"/>
                </a:solidFill>
              </a:rPr>
              <a:t>distributed</a:t>
            </a:r>
            <a:r>
              <a:rPr lang="en-US" dirty="0"/>
              <a:t>, </a:t>
            </a:r>
            <a:r>
              <a:rPr lang="en-US" b="1" dirty="0"/>
              <a:t>in-memory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key-value</a:t>
            </a:r>
            <a:r>
              <a:rPr lang="en-US" dirty="0"/>
              <a:t> </a:t>
            </a:r>
            <a:r>
              <a:rPr lang="en-US" b="1" dirty="0"/>
              <a:t>database</a:t>
            </a:r>
            <a:endParaRPr lang="en-US" dirty="0"/>
          </a:p>
          <a:p>
            <a:pPr lvl="1">
              <a:buClr>
                <a:schemeClr val="tx2"/>
              </a:buClr>
            </a:pPr>
            <a:r>
              <a:rPr lang="en-US" dirty="0"/>
              <a:t>Optionally </a:t>
            </a:r>
            <a:r>
              <a:rPr lang="en-US" b="1" dirty="0"/>
              <a:t>supporting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durability</a:t>
            </a:r>
            <a:r>
              <a:rPr lang="en-US" dirty="0"/>
              <a:t> through various </a:t>
            </a:r>
            <a:r>
              <a:rPr lang="en-US" b="1" dirty="0">
                <a:solidFill>
                  <a:schemeClr val="accent1"/>
                </a:solidFill>
              </a:rPr>
              <a:t>persistence </a:t>
            </a:r>
            <a:r>
              <a:rPr lang="en-US" dirty="0">
                <a:solidFill>
                  <a:schemeClr val="tx2"/>
                </a:solidFill>
              </a:rPr>
              <a:t>mechanisms</a:t>
            </a:r>
          </a:p>
          <a:p>
            <a:pPr>
              <a:buClr>
                <a:schemeClr val="tx2"/>
              </a:buClr>
            </a:pPr>
            <a:r>
              <a:rPr lang="en-US" dirty="0"/>
              <a:t>It </a:t>
            </a:r>
            <a:r>
              <a:rPr lang="en-US" b="1" dirty="0">
                <a:solidFill>
                  <a:schemeClr val="accent1"/>
                </a:solidFill>
              </a:rPr>
              <a:t>excels</a:t>
            </a:r>
            <a:r>
              <a:rPr lang="en-US" dirty="0"/>
              <a:t> in </a:t>
            </a:r>
            <a:r>
              <a:rPr lang="en-US" b="1" dirty="0"/>
              <a:t>providing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lightning-fast</a:t>
            </a:r>
            <a:r>
              <a:rPr lang="en-US" dirty="0"/>
              <a:t> </a:t>
            </a:r>
            <a:r>
              <a:rPr lang="en-US" b="1" dirty="0"/>
              <a:t>data access </a:t>
            </a:r>
            <a:r>
              <a:rPr lang="en-US" dirty="0"/>
              <a:t>by </a:t>
            </a:r>
            <a:r>
              <a:rPr lang="en-US" b="1" dirty="0"/>
              <a:t>storing</a:t>
            </a:r>
            <a:r>
              <a:rPr lang="en-US" dirty="0"/>
              <a:t> datasets </a:t>
            </a:r>
            <a:r>
              <a:rPr lang="en-US" b="1" dirty="0">
                <a:solidFill>
                  <a:schemeClr val="accent1"/>
                </a:solidFill>
              </a:rPr>
              <a:t>entirely</a:t>
            </a:r>
            <a:r>
              <a:rPr lang="en-US" dirty="0"/>
              <a:t> in </a:t>
            </a:r>
            <a:r>
              <a:rPr lang="en-US" b="1" dirty="0">
                <a:solidFill>
                  <a:schemeClr val="accent1"/>
                </a:solidFill>
              </a:rPr>
              <a:t>RAM</a:t>
            </a:r>
            <a:endParaRPr lang="en-US" dirty="0"/>
          </a:p>
          <a:p>
            <a:pPr lvl="1">
              <a:buClr>
                <a:schemeClr val="tx2"/>
              </a:buClr>
            </a:pPr>
            <a:r>
              <a:rPr lang="en-US" dirty="0"/>
              <a:t>Making it </a:t>
            </a:r>
            <a:r>
              <a:rPr lang="en-US" b="1" dirty="0"/>
              <a:t>ideal</a:t>
            </a:r>
            <a:r>
              <a:rPr lang="en-US" dirty="0"/>
              <a:t> for use cases where </a:t>
            </a:r>
            <a:r>
              <a:rPr lang="en-US" b="1" dirty="0">
                <a:solidFill>
                  <a:schemeClr val="accent1"/>
                </a:solidFill>
              </a:rPr>
              <a:t>high performance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1"/>
                </a:solidFill>
              </a:rPr>
              <a:t>scalability</a:t>
            </a:r>
            <a:r>
              <a:rPr lang="en-US" dirty="0"/>
              <a:t> are </a:t>
            </a:r>
            <a:r>
              <a:rPr lang="en-US" b="1" dirty="0"/>
              <a:t>paramount</a:t>
            </a: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52692336-1B2A-494F-AF66-B6B1ED1DC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Redis?</a:t>
            </a:r>
          </a:p>
        </p:txBody>
      </p:sp>
    </p:spTree>
    <p:extLst>
      <p:ext uri="{BB962C8B-B14F-4D97-AF65-F5344CB8AC3E}">
        <p14:creationId xmlns:p14="http://schemas.microsoft.com/office/powerpoint/2010/main" val="41351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7314B-6E6C-F560-D2DE-448D6C693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C874BACD-1F7E-A8B2-36D4-6925264262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36000" y="1121143"/>
            <a:ext cx="9900000" cy="5546589"/>
          </a:xfrm>
        </p:spPr>
        <p:txBody>
          <a:bodyPr/>
          <a:lstStyle/>
          <a:p>
            <a:pPr>
              <a:buClr>
                <a:schemeClr val="tx2"/>
              </a:buClr>
            </a:pPr>
            <a:r>
              <a:rPr lang="en-US" dirty="0"/>
              <a:t>Among its </a:t>
            </a:r>
            <a:r>
              <a:rPr lang="en-US" b="1" dirty="0"/>
              <a:t>diverse range </a:t>
            </a:r>
            <a:r>
              <a:rPr lang="en-US" dirty="0"/>
              <a:t>of </a:t>
            </a:r>
            <a:r>
              <a:rPr lang="en-US" b="1" dirty="0"/>
              <a:t>applications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</a:rPr>
              <a:t>Redis</a:t>
            </a:r>
            <a:r>
              <a:rPr lang="en-US" dirty="0"/>
              <a:t> is </a:t>
            </a:r>
            <a:r>
              <a:rPr lang="en-US" b="1" dirty="0">
                <a:solidFill>
                  <a:schemeClr val="accent1"/>
                </a:solidFill>
              </a:rPr>
              <a:t>commonly</a:t>
            </a:r>
            <a:r>
              <a:rPr lang="en-US" dirty="0"/>
              <a:t> </a:t>
            </a:r>
            <a:r>
              <a:rPr lang="en-US" b="1" dirty="0"/>
              <a:t>employed</a:t>
            </a:r>
            <a:r>
              <a:rPr lang="en-US" dirty="0"/>
              <a:t> for </a:t>
            </a:r>
            <a:r>
              <a:rPr lang="en-US" b="1" dirty="0">
                <a:solidFill>
                  <a:schemeClr val="accent1"/>
                </a:solidFill>
              </a:rPr>
              <a:t>session caching</a:t>
            </a:r>
            <a:r>
              <a:rPr lang="en-US" dirty="0"/>
              <a:t>, enabling </a:t>
            </a:r>
            <a:r>
              <a:rPr lang="en-US" b="1" dirty="0">
                <a:solidFill>
                  <a:schemeClr val="accent1"/>
                </a:solidFill>
              </a:rPr>
              <a:t>fast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1"/>
                </a:solidFill>
              </a:rPr>
              <a:t>efficient</a:t>
            </a:r>
            <a:r>
              <a:rPr lang="en-US" dirty="0"/>
              <a:t> </a:t>
            </a:r>
            <a:r>
              <a:rPr lang="en-US" b="1" dirty="0"/>
              <a:t>storage</a:t>
            </a:r>
            <a:r>
              <a:rPr lang="en-US" dirty="0"/>
              <a:t> and </a:t>
            </a:r>
            <a:r>
              <a:rPr lang="en-US" b="1" dirty="0"/>
              <a:t>retrieval</a:t>
            </a:r>
            <a:r>
              <a:rPr lang="en-US" dirty="0"/>
              <a:t> of user session data</a:t>
            </a:r>
          </a:p>
          <a:p>
            <a:pPr>
              <a:buClr>
                <a:schemeClr val="tx2"/>
              </a:buClr>
            </a:pPr>
            <a:r>
              <a:rPr lang="en-US" dirty="0"/>
              <a:t>Additionally, it </a:t>
            </a:r>
            <a:r>
              <a:rPr lang="en-US" b="1" dirty="0"/>
              <a:t>serves</a:t>
            </a:r>
            <a:r>
              <a:rPr lang="en-US" dirty="0"/>
              <a:t> as a </a:t>
            </a:r>
            <a:r>
              <a:rPr lang="en-US" b="1" dirty="0">
                <a:solidFill>
                  <a:schemeClr val="accent1"/>
                </a:solidFill>
              </a:rPr>
              <a:t>robust</a:t>
            </a:r>
            <a:r>
              <a:rPr lang="en-US" dirty="0"/>
              <a:t> full-page </a:t>
            </a:r>
            <a:r>
              <a:rPr lang="en-US" b="1" dirty="0">
                <a:solidFill>
                  <a:schemeClr val="accent1"/>
                </a:solidFill>
              </a:rPr>
              <a:t>cache solution</a:t>
            </a:r>
            <a:r>
              <a:rPr lang="en-US" dirty="0"/>
              <a:t>, </a:t>
            </a:r>
            <a:r>
              <a:rPr lang="en-US" b="1" dirty="0"/>
              <a:t>dramatically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improving</a:t>
            </a:r>
            <a:r>
              <a:rPr lang="en-US" dirty="0"/>
              <a:t> website </a:t>
            </a:r>
            <a:r>
              <a:rPr lang="en-US" b="1" dirty="0">
                <a:solidFill>
                  <a:schemeClr val="accent1"/>
                </a:solidFill>
              </a:rPr>
              <a:t>performance</a:t>
            </a:r>
            <a:r>
              <a:rPr lang="en-US" dirty="0"/>
              <a:t> by </a:t>
            </a:r>
            <a:r>
              <a:rPr lang="en-US" b="1" dirty="0"/>
              <a:t>storing</a:t>
            </a:r>
            <a:r>
              <a:rPr lang="en-US" dirty="0"/>
              <a:t> rendered pages </a:t>
            </a:r>
            <a:r>
              <a:rPr lang="en-US" b="1" dirty="0">
                <a:solidFill>
                  <a:schemeClr val="accent1"/>
                </a:solidFill>
              </a:rPr>
              <a:t>in memory </a:t>
            </a:r>
            <a:r>
              <a:rPr lang="en-US" dirty="0"/>
              <a:t>for </a:t>
            </a:r>
            <a:r>
              <a:rPr lang="en-US" b="1" dirty="0"/>
              <a:t>rapid delivery </a:t>
            </a:r>
            <a:r>
              <a:rPr lang="en-US" dirty="0"/>
              <a:t>to users</a:t>
            </a: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05494AC1-EBE9-7C4D-3C7C-E60B3072E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Redis?</a:t>
            </a:r>
          </a:p>
        </p:txBody>
      </p:sp>
    </p:spTree>
    <p:extLst>
      <p:ext uri="{BB962C8B-B14F-4D97-AF65-F5344CB8AC3E}">
        <p14:creationId xmlns:p14="http://schemas.microsoft.com/office/powerpoint/2010/main" val="202868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95972-67A5-0CEE-87D0-88ACCD99C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D7A34A9B-8D5A-8627-EC64-DCB732A724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36000" y="1121143"/>
            <a:ext cx="9900000" cy="5546589"/>
          </a:xfrm>
        </p:spPr>
        <p:txBody>
          <a:bodyPr/>
          <a:lstStyle/>
          <a:p>
            <a:pPr>
              <a:buClr>
                <a:schemeClr val="tx2"/>
              </a:buClr>
            </a:pPr>
            <a:r>
              <a:rPr lang="en-US" b="1" dirty="0">
                <a:solidFill>
                  <a:schemeClr val="accent1"/>
                </a:solidFill>
              </a:rPr>
              <a:t>Redis</a:t>
            </a:r>
            <a:r>
              <a:rPr lang="en-US" dirty="0"/>
              <a:t> also </a:t>
            </a:r>
            <a:r>
              <a:rPr lang="en-US" b="1" dirty="0"/>
              <a:t>serves</a:t>
            </a:r>
            <a:r>
              <a:rPr lang="en-US" dirty="0"/>
              <a:t> as a </a:t>
            </a:r>
            <a:r>
              <a:rPr lang="en-US" b="1" dirty="0"/>
              <a:t>powerful </a:t>
            </a:r>
            <a:r>
              <a:rPr lang="en-US" b="1" dirty="0">
                <a:solidFill>
                  <a:schemeClr val="accent1"/>
                </a:solidFill>
              </a:rPr>
              <a:t>message queue </a:t>
            </a:r>
            <a:r>
              <a:rPr lang="en-US" b="1" dirty="0"/>
              <a:t>system</a:t>
            </a:r>
            <a:r>
              <a:rPr lang="en-US" dirty="0"/>
              <a:t>, facilitating the </a:t>
            </a:r>
            <a:r>
              <a:rPr lang="en-US" b="1" dirty="0">
                <a:solidFill>
                  <a:schemeClr val="accent1"/>
                </a:solidFill>
              </a:rPr>
              <a:t>asynchronous processing </a:t>
            </a:r>
            <a:r>
              <a:rPr lang="en-US" dirty="0"/>
              <a:t>of </a:t>
            </a:r>
            <a:r>
              <a:rPr lang="en-US" b="1" dirty="0"/>
              <a:t>tasks</a:t>
            </a:r>
            <a:r>
              <a:rPr lang="en-US" dirty="0"/>
              <a:t> in a </a:t>
            </a:r>
            <a:r>
              <a:rPr lang="en-US" b="1" dirty="0">
                <a:solidFill>
                  <a:schemeClr val="accent1"/>
                </a:solidFill>
              </a:rPr>
              <a:t>distributed</a:t>
            </a:r>
            <a:r>
              <a:rPr lang="en-US" b="1" dirty="0"/>
              <a:t> environment</a:t>
            </a:r>
            <a:endParaRPr lang="en-US" dirty="0"/>
          </a:p>
          <a:p>
            <a:pPr>
              <a:buClr>
                <a:schemeClr val="tx2"/>
              </a:buClr>
            </a:pPr>
            <a:r>
              <a:rPr lang="en-US" dirty="0"/>
              <a:t>Its </a:t>
            </a:r>
            <a:r>
              <a:rPr lang="en-US" b="1" dirty="0">
                <a:solidFill>
                  <a:schemeClr val="tx2"/>
                </a:solidFill>
              </a:rPr>
              <a:t>efficient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publish-subscribe</a:t>
            </a:r>
            <a:r>
              <a:rPr lang="en-US" dirty="0"/>
              <a:t> functionality enables </a:t>
            </a:r>
            <a:r>
              <a:rPr lang="en-US" b="1" dirty="0">
                <a:solidFill>
                  <a:schemeClr val="accent1"/>
                </a:solidFill>
              </a:rPr>
              <a:t>real-time messaging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1"/>
                </a:solidFill>
              </a:rPr>
              <a:t>event-driven </a:t>
            </a:r>
            <a:r>
              <a:rPr lang="en-US" dirty="0">
                <a:solidFill>
                  <a:schemeClr val="tx2"/>
                </a:solidFill>
              </a:rPr>
              <a:t>architectures</a:t>
            </a:r>
          </a:p>
          <a:p>
            <a:pPr>
              <a:buClr>
                <a:schemeClr val="tx2"/>
              </a:buClr>
            </a:pPr>
            <a:r>
              <a:rPr lang="en-US" dirty="0">
                <a:solidFill>
                  <a:schemeClr val="tx2"/>
                </a:solidFill>
              </a:rPr>
              <a:t>Overall,</a:t>
            </a:r>
            <a:r>
              <a:rPr lang="en-US" b="1" dirty="0">
                <a:solidFill>
                  <a:schemeClr val="accent1"/>
                </a:solidFill>
              </a:rPr>
              <a:t> Redis</a:t>
            </a:r>
            <a:r>
              <a:rPr lang="en-US" dirty="0"/>
              <a:t> can be utilized as a </a:t>
            </a:r>
            <a:r>
              <a:rPr lang="en-US" b="1" dirty="0">
                <a:solidFill>
                  <a:schemeClr val="accent1"/>
                </a:solidFill>
              </a:rPr>
              <a:t>message broker </a:t>
            </a:r>
            <a:r>
              <a:rPr lang="en-US" dirty="0"/>
              <a:t>in building </a:t>
            </a:r>
            <a:r>
              <a:rPr lang="en-US" b="1" dirty="0">
                <a:solidFill>
                  <a:schemeClr val="accent1"/>
                </a:solidFill>
              </a:rPr>
              <a:t>scalable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1"/>
                </a:solidFill>
              </a:rPr>
              <a:t>responsive</a:t>
            </a:r>
            <a:r>
              <a:rPr lang="en-US" dirty="0"/>
              <a:t> applications</a:t>
            </a: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41B78ED4-3FB5-6D72-1BB4-A3FF97781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Redis as a Message Broker</a:t>
            </a:r>
          </a:p>
        </p:txBody>
      </p:sp>
    </p:spTree>
    <p:extLst>
      <p:ext uri="{BB962C8B-B14F-4D97-AF65-F5344CB8AC3E}">
        <p14:creationId xmlns:p14="http://schemas.microsoft.com/office/powerpoint/2010/main" val="98793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0CCE0EB0-E7E4-4687-9A1C-98E44BB38B7E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z="4000" dirty="0">
                <a:cs typeface="Arial"/>
              </a:rPr>
              <a:t>Creating an Image </a:t>
            </a:r>
            <a:r>
              <a:rPr lang="en-US" sz="4000" dirty="0" err="1">
                <a:cs typeface="Arial"/>
              </a:rPr>
              <a:t>Thumbnailer</a:t>
            </a:r>
            <a:r>
              <a:rPr lang="en-US" sz="4000" dirty="0">
                <a:cs typeface="Arial"/>
              </a:rPr>
              <a:t> App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69C4C0-9BE9-4352-8295-2521DF97AE2A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9EC40B8-E3A7-4120-B9DD-58F061A371D9}"/>
              </a:ext>
            </a:extLst>
          </p:cNvPr>
          <p:cNvGrpSpPr/>
          <p:nvPr/>
        </p:nvGrpSpPr>
        <p:grpSpPr>
          <a:xfrm>
            <a:off x="4267200" y="349303"/>
            <a:ext cx="3657601" cy="4070979"/>
            <a:chOff x="4265613" y="394224"/>
            <a:chExt cx="3657600" cy="40709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8A7F4C0-13E0-42A7-A981-E741EE708D25}"/>
                </a:ext>
              </a:extLst>
            </p:cNvPr>
            <p:cNvSpPr/>
            <p:nvPr/>
          </p:nvSpPr>
          <p:spPr bwMode="auto">
            <a:xfrm>
              <a:off x="4265613" y="807603"/>
              <a:ext cx="3657600" cy="36576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99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F045F15-B9C6-4B3B-BC0A-88325BD1B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8012" y="394224"/>
              <a:ext cx="3124201" cy="3835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939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694FF-F93F-AB34-E19A-9A26C7187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A53ED4FF-ED34-69A5-CA61-DB7EA9C63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90598" cy="5528766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Start a new Django project </a:t>
            </a:r>
            <a:r>
              <a:rPr lang="en-US" sz="32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image_parroter</a:t>
            </a:r>
            <a:r>
              <a:rPr lang="en-US" sz="32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>
                <a:solidFill>
                  <a:schemeClr val="tx2"/>
                </a:solidFill>
              </a:rPr>
              <a:t>and create an </a:t>
            </a:r>
            <a:br>
              <a:rPr lang="en-US" sz="3200" dirty="0">
                <a:solidFill>
                  <a:schemeClr val="tx2"/>
                </a:solidFill>
              </a:rPr>
            </a:br>
            <a:r>
              <a:rPr lang="en-US" sz="3200" dirty="0">
                <a:solidFill>
                  <a:schemeClr val="tx2"/>
                </a:solidFill>
              </a:rPr>
              <a:t>app </a:t>
            </a:r>
            <a:r>
              <a:rPr lang="en-US" sz="32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thumbnailer</a:t>
            </a:r>
            <a:endParaRPr lang="en-US" sz="3200" dirty="0">
              <a:solidFill>
                <a:schemeClr val="accent1"/>
              </a:solidFill>
            </a:endParaRPr>
          </a:p>
          <a:p>
            <a:r>
              <a:rPr lang="en-US" sz="3200" dirty="0">
                <a:solidFill>
                  <a:schemeClr val="tx2"/>
                </a:solidFill>
              </a:rPr>
              <a:t>Install </a:t>
            </a:r>
            <a:r>
              <a:rPr lang="en-US" sz="3200" b="1" dirty="0">
                <a:solidFill>
                  <a:schemeClr val="accent1"/>
                </a:solidFill>
              </a:rPr>
              <a:t>Celery</a:t>
            </a:r>
            <a:r>
              <a:rPr lang="en-US" sz="3200" dirty="0">
                <a:solidFill>
                  <a:schemeClr val="tx2"/>
                </a:solidFill>
              </a:rPr>
              <a:t> and </a:t>
            </a:r>
            <a:r>
              <a:rPr lang="en-US" sz="3200" b="1" dirty="0">
                <a:solidFill>
                  <a:schemeClr val="accent1"/>
                </a:solidFill>
              </a:rPr>
              <a:t>Widget tweaks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/>
                </a:solidFill>
              </a:rPr>
              <a:t>add them to the installed apps</a:t>
            </a: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96BB5E05-1AB7-90D9-0F72-B97B05915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Packages</a:t>
            </a:r>
          </a:p>
        </p:txBody>
      </p:sp>
      <p:sp>
        <p:nvSpPr>
          <p:cNvPr id="7" name="Текстово поле 5">
            <a:extLst>
              <a:ext uri="{FF2B5EF4-FFF2-40B4-BE49-F238E27FC236}">
                <a16:creationId xmlns:a16="http://schemas.microsoft.com/office/drawing/2014/main" id="{1050CE90-70F6-415C-BD78-DCA6E30EE310}"/>
              </a:ext>
            </a:extLst>
          </p:cNvPr>
          <p:cNvSpPr txBox="1"/>
          <p:nvPr/>
        </p:nvSpPr>
        <p:spPr>
          <a:xfrm>
            <a:off x="695999" y="4179647"/>
            <a:ext cx="9762147" cy="256933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i="1" dirty="0">
                <a:solidFill>
                  <a:schemeClr val="accent2"/>
                </a:solidFill>
                <a:latin typeface="Consolas" panose="020B0609020204030204" pitchFamily="49" charset="0"/>
              </a:rPr>
              <a:t># settings.py</a:t>
            </a:r>
            <a:endParaRPr lang="en-US" sz="2000" b="1" dirty="0">
              <a:latin typeface="Consolas" panose="020B0609020204030204" pitchFamily="49" charset="0"/>
            </a:endParaRP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</a:rPr>
              <a:t>INSTALLED_APPS </a:t>
            </a:r>
            <a:r>
              <a:rPr lang="en-US" sz="2000" b="1" dirty="0">
                <a:latin typeface="Consolas" panose="020B0609020204030204" pitchFamily="49" charset="0"/>
              </a:rPr>
              <a:t>= [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latin typeface="Consolas" panose="020B0609020204030204" pitchFamily="49" charset="0"/>
              </a:rPr>
              <a:t>    …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latin typeface="Consolas" panose="020B0609020204030204" pitchFamily="49" charset="0"/>
              </a:rPr>
              <a:t>    '</a:t>
            </a:r>
            <a:r>
              <a:rPr lang="en-US" sz="2000" b="1" dirty="0" err="1">
                <a:latin typeface="Consolas" panose="020B0609020204030204" pitchFamily="49" charset="0"/>
              </a:rPr>
              <a:t>widget_tweaks</a:t>
            </a:r>
            <a:r>
              <a:rPr lang="en-US" sz="2000" b="1" dirty="0">
                <a:latin typeface="Consolas" panose="020B0609020204030204" pitchFamily="49" charset="0"/>
              </a:rPr>
              <a:t>',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latin typeface="Consolas" panose="020B0609020204030204" pitchFamily="49" charset="0"/>
              </a:rPr>
              <a:t>    'celery',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latin typeface="Consolas" panose="020B0609020204030204" pitchFamily="49" charset="0"/>
              </a:rPr>
              <a:t>    '</a:t>
            </a:r>
            <a:r>
              <a:rPr lang="en-US" sz="2000" b="1" dirty="0" err="1">
                <a:latin typeface="Consolas" panose="020B0609020204030204" pitchFamily="49" charset="0"/>
              </a:rPr>
              <a:t>thumbnailer</a:t>
            </a:r>
            <a:r>
              <a:rPr lang="en-US" sz="2000" b="1" dirty="0">
                <a:latin typeface="Consolas" panose="020B0609020204030204" pitchFamily="49" charset="0"/>
              </a:rPr>
              <a:t>',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8" name="Текстово поле 5">
            <a:extLst>
              <a:ext uri="{FF2B5EF4-FFF2-40B4-BE49-F238E27FC236}">
                <a16:creationId xmlns:a16="http://schemas.microsoft.com/office/drawing/2014/main" id="{12C01B87-3CE3-442E-90DE-8B37E2682EC5}"/>
              </a:ext>
            </a:extLst>
          </p:cNvPr>
          <p:cNvSpPr txBox="1"/>
          <p:nvPr/>
        </p:nvSpPr>
        <p:spPr>
          <a:xfrm>
            <a:off x="696000" y="3024579"/>
            <a:ext cx="9765000" cy="94234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dirty="0">
                <a:latin typeface="Consolas" panose="020B0609020204030204" pitchFamily="49" charset="0"/>
              </a:rPr>
              <a:t>pip install </a:t>
            </a:r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</a:rPr>
              <a:t>celery</a:t>
            </a:r>
            <a:r>
              <a:rPr lang="en-US" sz="2200" b="1" dirty="0">
                <a:latin typeface="Consolas" panose="020B0609020204030204" pitchFamily="49" charset="0"/>
              </a:rPr>
              <a:t> </a:t>
            </a:r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</a:rPr>
              <a:t>pillow </a:t>
            </a:r>
            <a:r>
              <a:rPr lang="en-US" sz="22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redis</a:t>
            </a:r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sz="22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django</a:t>
            </a:r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</a:rPr>
              <a:t>-widget-tweaks </a:t>
            </a:r>
            <a:r>
              <a:rPr lang="en-US" sz="22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eventlet</a:t>
            </a:r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</a:rPr>
              <a:t>  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dirty="0">
                <a:latin typeface="Consolas" panose="020B0609020204030204" pitchFamily="49" charset="0"/>
              </a:rPr>
              <a:t>pip freeze &gt; requirements.txt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BCEEFE4A-DFE8-5575-AB2C-5AB9717D5461}"/>
              </a:ext>
            </a:extLst>
          </p:cNvPr>
          <p:cNvSpPr/>
          <p:nvPr/>
        </p:nvSpPr>
        <p:spPr bwMode="auto">
          <a:xfrm>
            <a:off x="7083147" y="3696829"/>
            <a:ext cx="3375000" cy="585000"/>
          </a:xfrm>
          <a:prstGeom prst="wedgeRoundRectCallout">
            <a:avLst>
              <a:gd name="adj1" fmla="val -52441"/>
              <a:gd name="adj2" fmla="val -4894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all packages at once</a:t>
            </a:r>
            <a:endParaRPr lang="bg-BG" sz="2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6249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2001" y="1151122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/>
              <a:t>Channel for Communication</a:t>
            </a:r>
            <a:endParaRPr lang="en-US" sz="8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285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FFF001F8-29DF-4E9C-BCC3-6D97161077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pPr>
              <a:buClr>
                <a:schemeClr val="tx2"/>
              </a:buClr>
            </a:pPr>
            <a:r>
              <a:rPr lang="en-US" sz="3500" b="1" dirty="0">
                <a:solidFill>
                  <a:schemeClr val="accent1"/>
                </a:solidFill>
              </a:rPr>
              <a:t>Celery</a:t>
            </a:r>
            <a:r>
              <a:rPr lang="en-US" sz="3500" dirty="0">
                <a:solidFill>
                  <a:schemeClr val="tx2"/>
                </a:solidFill>
              </a:rPr>
              <a:t> settings in </a:t>
            </a:r>
            <a:r>
              <a:rPr lang="en-US" sz="3500" b="1" dirty="0">
                <a:solidFill>
                  <a:schemeClr val="tx2"/>
                </a:solidFill>
                <a:latin typeface="Consolas" panose="020B0609020204030204" pitchFamily="49" charset="0"/>
              </a:rPr>
              <a:t>settings.py</a:t>
            </a:r>
          </a:p>
          <a:p>
            <a:endParaRPr lang="en-US" sz="3000" dirty="0">
              <a:solidFill>
                <a:schemeClr val="tx2"/>
              </a:solidFill>
            </a:endParaRPr>
          </a:p>
          <a:p>
            <a:endParaRPr lang="en-US" sz="3000" dirty="0">
              <a:solidFill>
                <a:schemeClr val="tx2"/>
              </a:solidFill>
            </a:endParaRPr>
          </a:p>
          <a:p>
            <a:endParaRPr lang="en-US" sz="3000" dirty="0">
              <a:solidFill>
                <a:schemeClr val="tx2"/>
              </a:solidFill>
            </a:endParaRPr>
          </a:p>
          <a:p>
            <a:endParaRPr lang="en-US" sz="3000" dirty="0">
              <a:solidFill>
                <a:schemeClr val="tx2"/>
              </a:solidFill>
            </a:endParaRPr>
          </a:p>
          <a:p>
            <a:endParaRPr lang="en-US" sz="3000" dirty="0">
              <a:solidFill>
                <a:schemeClr val="tx2"/>
              </a:solidFill>
            </a:endParaRPr>
          </a:p>
          <a:p>
            <a:endParaRPr lang="en-US" sz="3000" dirty="0">
              <a:solidFill>
                <a:schemeClr val="tx2"/>
              </a:solidFill>
            </a:endParaRPr>
          </a:p>
          <a:p>
            <a:endParaRPr lang="en-US" sz="3000" dirty="0">
              <a:solidFill>
                <a:schemeClr val="tx2"/>
              </a:solidFill>
            </a:endParaRPr>
          </a:p>
          <a:p>
            <a:endParaRPr lang="en-US" sz="3200" dirty="0">
              <a:solidFill>
                <a:schemeClr val="tx2"/>
              </a:solidFill>
            </a:endParaRPr>
          </a:p>
          <a:p>
            <a:r>
              <a:rPr lang="en-US" sz="3500" dirty="0">
                <a:solidFill>
                  <a:schemeClr val="tx2"/>
                </a:solidFill>
              </a:rPr>
              <a:t>Try </a:t>
            </a:r>
            <a:r>
              <a:rPr lang="en-US" sz="3500" b="1" dirty="0">
                <a:solidFill>
                  <a:schemeClr val="tx2"/>
                </a:solidFill>
              </a:rPr>
              <a:t>Redis Cloud </a:t>
            </a:r>
            <a:r>
              <a:rPr lang="en-US" sz="3500" dirty="0">
                <a:solidFill>
                  <a:schemeClr val="tx2"/>
                </a:solidFill>
              </a:rPr>
              <a:t>at </a:t>
            </a:r>
            <a:r>
              <a:rPr lang="en-US" sz="3500" b="1" i="1" dirty="0">
                <a:solidFill>
                  <a:schemeClr val="tx2"/>
                </a:solidFill>
                <a:hlinkClick r:id="rId2"/>
              </a:rPr>
              <a:t>https://redis.com/try-free/</a:t>
            </a:r>
            <a:endParaRPr lang="en-US" sz="3500" b="1" i="1" dirty="0">
              <a:solidFill>
                <a:schemeClr val="tx2"/>
              </a:solidFill>
            </a:endParaRPr>
          </a:p>
          <a:p>
            <a:pPr lvl="1"/>
            <a:r>
              <a:rPr lang="en-US" sz="3300" dirty="0">
                <a:solidFill>
                  <a:schemeClr val="tx2"/>
                </a:solidFill>
              </a:rPr>
              <a:t>Optionally, you can use </a:t>
            </a:r>
            <a:r>
              <a:rPr lang="en-US" sz="3300" b="1" dirty="0">
                <a:solidFill>
                  <a:schemeClr val="tx2"/>
                </a:solidFill>
              </a:rPr>
              <a:t>Redis </a:t>
            </a:r>
            <a:r>
              <a:rPr lang="en-US" sz="3300" dirty="0">
                <a:solidFill>
                  <a:schemeClr val="tx2"/>
                </a:solidFill>
              </a:rPr>
              <a:t>locally</a:t>
            </a: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94A01078-7929-4D78-BC2C-44EF8B77B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Celery Settings</a:t>
            </a:r>
          </a:p>
        </p:txBody>
      </p:sp>
      <p:sp>
        <p:nvSpPr>
          <p:cNvPr id="2" name="Текстово поле 4">
            <a:extLst>
              <a:ext uri="{FF2B5EF4-FFF2-40B4-BE49-F238E27FC236}">
                <a16:creationId xmlns:a16="http://schemas.microsoft.com/office/drawing/2014/main" id="{EC30EE7F-B96E-49BF-B9AE-162D297B9B35}"/>
              </a:ext>
            </a:extLst>
          </p:cNvPr>
          <p:cNvSpPr txBox="1"/>
          <p:nvPr/>
        </p:nvSpPr>
        <p:spPr>
          <a:xfrm>
            <a:off x="696000" y="1686305"/>
            <a:ext cx="9969699" cy="385769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dirty="0">
                <a:solidFill>
                  <a:schemeClr val="accent2"/>
                </a:solidFill>
                <a:latin typeface="Consolas" panose="020B0609020204030204" pitchFamily="49" charset="0"/>
              </a:rPr>
              <a:t># settings.py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latin typeface="Consolas" panose="020B0609020204030204" pitchFamily="49" charset="0"/>
              </a:rPr>
              <a:t>...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dirty="0">
                <a:solidFill>
                  <a:schemeClr val="accent2"/>
                </a:solidFill>
                <a:latin typeface="Consolas" panose="020B0609020204030204" pitchFamily="49" charset="0"/>
              </a:rPr>
              <a:t># Celery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dirty="0">
                <a:solidFill>
                  <a:schemeClr val="tx2"/>
                </a:solidFill>
                <a:latin typeface="Consolas" panose="020B0609020204030204" pitchFamily="49" charset="0"/>
              </a:rPr>
              <a:t>#</a:t>
            </a:r>
            <a:r>
              <a:rPr lang="en-US" b="1" i="1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b="1" i="1" dirty="0">
                <a:solidFill>
                  <a:schemeClr val="tx2"/>
                </a:solidFill>
                <a:latin typeface="Consolas" panose="020B0609020204030204" pitchFamily="49" charset="0"/>
              </a:rPr>
              <a:t>CELERY_BROKER_URL = '</a:t>
            </a:r>
            <a:r>
              <a:rPr lang="en-US" b="1" i="1" dirty="0" err="1">
                <a:solidFill>
                  <a:schemeClr val="tx2"/>
                </a:solidFill>
                <a:latin typeface="Consolas" panose="020B0609020204030204" pitchFamily="49" charset="0"/>
              </a:rPr>
              <a:t>redis</a:t>
            </a:r>
            <a:r>
              <a:rPr lang="en-US" b="1" i="1" dirty="0">
                <a:solidFill>
                  <a:schemeClr val="tx2"/>
                </a:solidFill>
                <a:latin typeface="Consolas" panose="020B0609020204030204" pitchFamily="49" charset="0"/>
              </a:rPr>
              <a:t>://127.0.0.1:6379' </a:t>
            </a:r>
            <a:r>
              <a:rPr lang="en-US" b="1" i="1" dirty="0">
                <a:solidFill>
                  <a:schemeClr val="accent2"/>
                </a:solidFill>
                <a:latin typeface="Consolas" panose="020B0609020204030204" pitchFamily="49" charset="0"/>
              </a:rPr>
              <a:t># Locally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CELERY_BROKER_URL </a:t>
            </a:r>
            <a:r>
              <a:rPr lang="en-US" b="1" dirty="0">
                <a:latin typeface="Consolas" panose="020B0609020204030204" pitchFamily="49" charset="0"/>
              </a:rPr>
              <a:t>= '</a:t>
            </a:r>
            <a:r>
              <a:rPr lang="en-US" b="1" dirty="0" err="1">
                <a:latin typeface="Consolas" panose="020B0609020204030204" pitchFamily="49" charset="0"/>
              </a:rPr>
              <a:t>redis</a:t>
            </a:r>
            <a:r>
              <a:rPr lang="en-US" b="1" dirty="0">
                <a:latin typeface="Consolas" panose="020B0609020204030204" pitchFamily="49" charset="0"/>
              </a:rPr>
              <a:t>:// default:*******@redis-14500.c328.europe-west3-1.gce.cloud.redislabs.com:14500' </a:t>
            </a:r>
            <a:r>
              <a:rPr lang="en-US" b="1" i="1" dirty="0">
                <a:solidFill>
                  <a:schemeClr val="accent2"/>
                </a:solidFill>
                <a:latin typeface="Consolas" panose="020B0609020204030204" pitchFamily="49" charset="0"/>
              </a:rPr>
              <a:t># Redis Cloud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CELERY_RESULT_BACKEND </a:t>
            </a:r>
            <a:r>
              <a:rPr lang="en-US" b="1" dirty="0">
                <a:latin typeface="Consolas" panose="020B0609020204030204" pitchFamily="49" charset="0"/>
              </a:rPr>
              <a:t>= '</a:t>
            </a:r>
            <a:r>
              <a:rPr lang="en-US" b="1" dirty="0" err="1">
                <a:latin typeface="Consolas" panose="020B0609020204030204" pitchFamily="49" charset="0"/>
              </a:rPr>
              <a:t>redis</a:t>
            </a:r>
            <a:r>
              <a:rPr lang="en-US" b="1" dirty="0">
                <a:latin typeface="Consolas" panose="020B0609020204030204" pitchFamily="49" charset="0"/>
              </a:rPr>
              <a:t>:// default:*******@redis-14500.c328.europe-west3-1.gce.cloud.redislabs.com:14500' </a:t>
            </a:r>
            <a:r>
              <a:rPr lang="en-US" b="1" i="1" dirty="0">
                <a:solidFill>
                  <a:schemeClr val="accent2"/>
                </a:solidFill>
                <a:latin typeface="Consolas" panose="020B0609020204030204" pitchFamily="49" charset="0"/>
              </a:rPr>
              <a:t># Redis Cloud</a:t>
            </a:r>
            <a:endParaRPr lang="en-US" b="1" dirty="0">
              <a:latin typeface="Consolas" panose="020B0609020204030204" pitchFamily="49" charset="0"/>
            </a:endParaRP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CELERY_ACCEPT_CONTENT </a:t>
            </a:r>
            <a:r>
              <a:rPr lang="en-US" b="1" dirty="0">
                <a:latin typeface="Consolas" panose="020B0609020204030204" pitchFamily="49" charset="0"/>
              </a:rPr>
              <a:t>= ['application/json']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CELERY_RESULT_SERIALIZER </a:t>
            </a:r>
            <a:r>
              <a:rPr lang="en-US" b="1" dirty="0">
                <a:latin typeface="Consolas" panose="020B0609020204030204" pitchFamily="49" charset="0"/>
              </a:rPr>
              <a:t>= 'json'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CELERY_TASK_SERIALIZER </a:t>
            </a:r>
            <a:r>
              <a:rPr lang="en-US" b="1" dirty="0">
                <a:latin typeface="Consolas" panose="020B0609020204030204" pitchFamily="49" charset="0"/>
              </a:rPr>
              <a:t>= '</a:t>
            </a:r>
            <a:r>
              <a:rPr lang="en-US" b="1" dirty="0" err="1">
                <a:latin typeface="Consolas" panose="020B0609020204030204" pitchFamily="49" charset="0"/>
              </a:rPr>
              <a:t>json</a:t>
            </a:r>
            <a:r>
              <a:rPr lang="en-US" b="1" dirty="0">
                <a:latin typeface="Consolas" panose="020B0609020204030204" pitchFamily="49" charset="0"/>
              </a:rPr>
              <a:t>'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CELERY_TIMEZONE </a:t>
            </a:r>
            <a:r>
              <a:rPr lang="en-US" b="1" dirty="0">
                <a:latin typeface="Consolas" panose="020B0609020204030204" pitchFamily="49" charset="0"/>
              </a:rPr>
              <a:t>= 'Europe/Sofia'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86D587E4-3715-3EF3-AF8B-394BAF14B449}"/>
              </a:ext>
            </a:extLst>
          </p:cNvPr>
          <p:cNvSpPr/>
          <p:nvPr/>
        </p:nvSpPr>
        <p:spPr bwMode="auto">
          <a:xfrm>
            <a:off x="7356000" y="3289844"/>
            <a:ext cx="3015000" cy="280902"/>
          </a:xfrm>
          <a:prstGeom prst="wedgeRoundRectCallout">
            <a:avLst>
              <a:gd name="adj1" fmla="val -52842"/>
              <a:gd name="adj2" fmla="val -2111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 Redis URL</a:t>
            </a:r>
            <a:endParaRPr lang="bg-BG" sz="2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5DED0BAB-0932-A3DC-A430-D9925F6A63EF}"/>
              </a:ext>
            </a:extLst>
          </p:cNvPr>
          <p:cNvSpPr/>
          <p:nvPr/>
        </p:nvSpPr>
        <p:spPr bwMode="auto">
          <a:xfrm>
            <a:off x="7356000" y="4611305"/>
            <a:ext cx="3015000" cy="540000"/>
          </a:xfrm>
          <a:prstGeom prst="wedgeRoundRectCallout">
            <a:avLst>
              <a:gd name="adj1" fmla="val -54231"/>
              <a:gd name="adj2" fmla="val -2528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Optional settings</a:t>
            </a:r>
            <a:endParaRPr lang="bg-BG" sz="2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9310CD50-AF4F-F2A7-51F3-4B35732AC874}"/>
              </a:ext>
            </a:extLst>
          </p:cNvPr>
          <p:cNvSpPr/>
          <p:nvPr/>
        </p:nvSpPr>
        <p:spPr bwMode="auto">
          <a:xfrm>
            <a:off x="7356000" y="1801899"/>
            <a:ext cx="3015000" cy="813182"/>
          </a:xfrm>
          <a:prstGeom prst="wedgeRoundRectCallout">
            <a:avLst>
              <a:gd name="adj1" fmla="val -52970"/>
              <a:gd name="adj2" fmla="val 3020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Define a broker (Redis, RabbitMQ, etc.) </a:t>
            </a:r>
            <a:endParaRPr lang="bg-BG" sz="2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5967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3BE057B5-5FA0-4692-AEE2-F47DE59931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1A2F0C7C-C5EE-42D3-B47B-59C2CD966C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To </a:t>
            </a:r>
            <a:r>
              <a:rPr lang="en-US" sz="3200" b="1" dirty="0"/>
              <a:t>integrate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accent1"/>
                </a:solidFill>
              </a:rPr>
              <a:t>Celery</a:t>
            </a:r>
            <a:r>
              <a:rPr lang="en-US" sz="3200" dirty="0"/>
              <a:t>, create a new </a:t>
            </a:r>
            <a:r>
              <a:rPr lang="en-US" sz="3200" dirty="0">
                <a:solidFill>
                  <a:schemeClr val="tx2"/>
                </a:solidFill>
              </a:rPr>
              <a:t>file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celery.py</a:t>
            </a: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61E8AC22-96AD-49C9-B34E-CC37082D9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Celery Settings</a:t>
            </a:r>
          </a:p>
        </p:txBody>
      </p:sp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E1ACFA63-73AF-42F1-B575-DFFEA19E553B}"/>
              </a:ext>
            </a:extLst>
          </p:cNvPr>
          <p:cNvSpPr txBox="1"/>
          <p:nvPr/>
        </p:nvSpPr>
        <p:spPr>
          <a:xfrm>
            <a:off x="753538" y="1842352"/>
            <a:ext cx="10999491" cy="459693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dirty="0">
                <a:solidFill>
                  <a:schemeClr val="accent2"/>
                </a:solidFill>
                <a:latin typeface="Consolas" panose="020B0609020204030204" pitchFamily="49" charset="0"/>
              </a:rPr>
              <a:t># image_parroter/celery.py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000" b="1" i="1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>
                <a:latin typeface="Consolas" panose="020B0609020204030204" pitchFamily="49" charset="0"/>
              </a:rPr>
              <a:t>import </a:t>
            </a:r>
            <a:r>
              <a:rPr lang="en-US" sz="2400" b="1" dirty="0" err="1">
                <a:latin typeface="Consolas" panose="020B0609020204030204" pitchFamily="49" charset="0"/>
              </a:rPr>
              <a:t>os</a:t>
            </a:r>
            <a:endParaRPr lang="en-US" sz="2400" b="1" dirty="0">
              <a:latin typeface="Consolas" panose="020B0609020204030204" pitchFamily="49" charset="0"/>
            </a:endParaRP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>
                <a:latin typeface="Consolas" panose="020B0609020204030204" pitchFamily="49" charset="0"/>
              </a:rPr>
              <a:t>from celery import </a:t>
            </a: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Celery</a:t>
            </a:r>
            <a:endParaRPr lang="bg-BG" sz="2400" b="1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>
                <a:latin typeface="Consolas" panose="020B0609020204030204" pitchFamily="49" charset="0"/>
              </a:rPr>
              <a:t>from </a:t>
            </a:r>
            <a:r>
              <a:rPr lang="en-US" sz="2400" b="1" dirty="0" err="1">
                <a:latin typeface="Consolas" panose="020B0609020204030204" pitchFamily="49" charset="0"/>
              </a:rPr>
              <a:t>django.conf</a:t>
            </a:r>
            <a:r>
              <a:rPr lang="en-US" sz="2400" b="1" dirty="0">
                <a:latin typeface="Consolas" panose="020B0609020204030204" pitchFamily="49" charset="0"/>
              </a:rPr>
              <a:t> import settings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000" b="1" dirty="0">
              <a:latin typeface="Consolas" panose="020B0609020204030204" pitchFamily="49" charset="0"/>
            </a:endParaRP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 err="1">
                <a:latin typeface="Consolas" panose="020B0609020204030204" pitchFamily="49" charset="0"/>
              </a:rPr>
              <a:t>os.environ.setdefault</a:t>
            </a:r>
            <a:r>
              <a:rPr lang="en-US" sz="2400" b="1" dirty="0">
                <a:latin typeface="Consolas" panose="020B0609020204030204" pitchFamily="49" charset="0"/>
              </a:rPr>
              <a:t>('DJANGO_SETTINGS_MODULE', '</a:t>
            </a:r>
            <a:r>
              <a:rPr lang="en-US" sz="2400" b="1" dirty="0" err="1">
                <a:latin typeface="Consolas" panose="020B0609020204030204" pitchFamily="49" charset="0"/>
              </a:rPr>
              <a:t>image_parroter.settings</a:t>
            </a:r>
            <a:r>
              <a:rPr lang="en-US" sz="2400" b="1" dirty="0">
                <a:latin typeface="Consolas" panose="020B0609020204030204" pitchFamily="49" charset="0"/>
              </a:rPr>
              <a:t>')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celery_app</a:t>
            </a: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latin typeface="Consolas" panose="020B0609020204030204" pitchFamily="49" charset="0"/>
              </a:rPr>
              <a:t>= Celery('</a:t>
            </a:r>
            <a:r>
              <a:rPr lang="en-US" sz="2400" b="1" dirty="0" err="1">
                <a:latin typeface="Consolas" panose="020B0609020204030204" pitchFamily="49" charset="0"/>
              </a:rPr>
              <a:t>image_parroter</a:t>
            </a:r>
            <a:r>
              <a:rPr lang="en-US" sz="2400" b="1" dirty="0">
                <a:latin typeface="Consolas" panose="020B0609020204030204" pitchFamily="49" charset="0"/>
              </a:rPr>
              <a:t>')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celery_app</a:t>
            </a:r>
            <a:r>
              <a:rPr lang="en-US" sz="2400" b="1" dirty="0" err="1">
                <a:latin typeface="Consolas" panose="020B0609020204030204" pitchFamily="49" charset="0"/>
              </a:rPr>
              <a:t>.</a:t>
            </a:r>
            <a:r>
              <a:rPr lang="en-US" sz="2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config_from_object</a:t>
            </a:r>
            <a:r>
              <a:rPr lang="en-US" sz="2400" b="1" dirty="0">
                <a:latin typeface="Consolas" panose="020B0609020204030204" pitchFamily="49" charset="0"/>
              </a:rPr>
              <a:t>('</a:t>
            </a:r>
            <a:r>
              <a:rPr lang="en-US" sz="2400" b="1" dirty="0" err="1">
                <a:latin typeface="Consolas" panose="020B0609020204030204" pitchFamily="49" charset="0"/>
              </a:rPr>
              <a:t>django.conf:settings</a:t>
            </a:r>
            <a:r>
              <a:rPr lang="en-US" sz="2400" b="1" dirty="0">
                <a:latin typeface="Consolas" panose="020B0609020204030204" pitchFamily="49" charset="0"/>
              </a:rPr>
              <a:t>', namespace='CELERY')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celery_app</a:t>
            </a:r>
            <a:r>
              <a:rPr lang="en-US" sz="2400" b="1" dirty="0" err="1">
                <a:latin typeface="Consolas" panose="020B0609020204030204" pitchFamily="49" charset="0"/>
              </a:rPr>
              <a:t>.</a:t>
            </a:r>
            <a:r>
              <a:rPr lang="en-US" sz="2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autodiscover_tasks</a:t>
            </a:r>
            <a:r>
              <a:rPr lang="en-US" sz="2400" b="1" dirty="0">
                <a:latin typeface="Consolas" panose="020B0609020204030204" pitchFamily="49" charset="0"/>
              </a:rPr>
              <a:t>(lambda: </a:t>
            </a:r>
            <a:r>
              <a:rPr lang="en-US" sz="2400" b="1" dirty="0" err="1">
                <a:latin typeface="Consolas" panose="020B0609020204030204" pitchFamily="49" charset="0"/>
              </a:rPr>
              <a:t>settings.INSTALLED_APPS</a:t>
            </a:r>
            <a:r>
              <a:rPr lang="en-US" sz="2400" b="1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9455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E3EA5969-B236-4534-B2E8-EA398DBAE9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80EBFB00-3A52-4D0E-B1DC-148761537F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710598" cy="5528766"/>
          </a:xfrm>
        </p:spPr>
        <p:txBody>
          <a:bodyPr/>
          <a:lstStyle/>
          <a:p>
            <a:r>
              <a:rPr lang="en-US" dirty="0"/>
              <a:t>To ensure that the celery application gets </a:t>
            </a:r>
            <a:r>
              <a:rPr lang="en-US" b="1" dirty="0">
                <a:solidFill>
                  <a:schemeClr val="bg1"/>
                </a:solidFill>
              </a:rPr>
              <a:t>injected</a:t>
            </a:r>
            <a:r>
              <a:rPr lang="en-US" dirty="0"/>
              <a:t> into the Django application, </a:t>
            </a:r>
            <a:r>
              <a:rPr lang="en-US" b="1" dirty="0">
                <a:solidFill>
                  <a:schemeClr val="bg1"/>
                </a:solidFill>
              </a:rPr>
              <a:t>import</a:t>
            </a:r>
            <a:r>
              <a:rPr lang="en-US" dirty="0"/>
              <a:t> it within the Django project's </a:t>
            </a:r>
            <a:r>
              <a:rPr lang="en-US" b="1" dirty="0"/>
              <a:t>main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__init__.py</a:t>
            </a:r>
            <a:r>
              <a:rPr lang="en-US" dirty="0"/>
              <a:t> script</a:t>
            </a: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DD4F3964-287A-4E03-AC59-BDA0DEBB7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Injecting Celery into Django</a:t>
            </a:r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4A3EF3A2-00B7-4EF6-AE2E-6F641410BAFA}"/>
              </a:ext>
            </a:extLst>
          </p:cNvPr>
          <p:cNvSpPr txBox="1"/>
          <p:nvPr/>
        </p:nvSpPr>
        <p:spPr>
          <a:xfrm>
            <a:off x="651000" y="3114000"/>
            <a:ext cx="7695000" cy="222705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dirty="0">
                <a:solidFill>
                  <a:schemeClr val="accent2"/>
                </a:solidFill>
                <a:latin typeface="Consolas" panose="020B0609020204030204" pitchFamily="49" charset="0"/>
              </a:rPr>
              <a:t># image_parroter/__init__.py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400" b="1" dirty="0">
              <a:latin typeface="Consolas" panose="020B0609020204030204" pitchFamily="49" charset="0"/>
            </a:endParaRP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>
                <a:latin typeface="Consolas" panose="020B0609020204030204" pitchFamily="49" charset="0"/>
              </a:rPr>
              <a:t>from </a:t>
            </a: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.celery </a:t>
            </a:r>
            <a:r>
              <a:rPr lang="en-US" sz="2400" b="1" dirty="0">
                <a:latin typeface="Consolas" panose="020B0609020204030204" pitchFamily="49" charset="0"/>
              </a:rPr>
              <a:t>import </a:t>
            </a:r>
            <a:r>
              <a:rPr lang="en-US" sz="2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celery_app</a:t>
            </a:r>
            <a:endParaRPr lang="en-US" sz="2400" b="1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400" b="1" dirty="0">
              <a:latin typeface="Consolas" panose="020B0609020204030204" pitchFamily="49" charset="0"/>
            </a:endParaRP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>
                <a:latin typeface="Consolas" panose="020B0609020204030204" pitchFamily="49" charset="0"/>
              </a:rPr>
              <a:t>__all__ = (</a:t>
            </a:r>
            <a:r>
              <a:rPr lang="en-US" sz="2400" b="1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en-US" sz="2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celery_app</a:t>
            </a:r>
            <a:r>
              <a:rPr lang="en-US" sz="2400" b="1" dirty="0">
                <a:latin typeface="Consolas" panose="020B0609020204030204" pitchFamily="49" charset="0"/>
              </a:rPr>
              <a:t>',)</a:t>
            </a:r>
          </a:p>
        </p:txBody>
      </p:sp>
    </p:spTree>
    <p:extLst>
      <p:ext uri="{BB962C8B-B14F-4D97-AF65-F5344CB8AC3E}">
        <p14:creationId xmlns:p14="http://schemas.microsoft.com/office/powerpoint/2010/main" val="37063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CEC73-697A-8F57-F882-592BEDB03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6CDCFAE3-D263-7237-F4FC-DCDF72080D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7358003B-D9EA-577A-A8F3-914F5CA0D5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710598" cy="5528766"/>
          </a:xfrm>
        </p:spPr>
        <p:txBody>
          <a:bodyPr/>
          <a:lstStyle/>
          <a:p>
            <a:r>
              <a:rPr lang="en-US" dirty="0"/>
              <a:t>Use the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celery</a:t>
            </a:r>
            <a:r>
              <a:rPr lang="en-US" dirty="0"/>
              <a:t> </a:t>
            </a:r>
            <a:r>
              <a:rPr lang="en-US" b="1" dirty="0"/>
              <a:t>command</a:t>
            </a:r>
            <a:r>
              <a:rPr lang="en-US" dirty="0"/>
              <a:t> to start a </a:t>
            </a:r>
            <a:r>
              <a:rPr lang="en-US" b="1" dirty="0">
                <a:solidFill>
                  <a:schemeClr val="accent1"/>
                </a:solidFill>
              </a:rPr>
              <a:t>Celery worker</a:t>
            </a:r>
          </a:p>
          <a:p>
            <a:r>
              <a:rPr lang="en-US" dirty="0"/>
              <a:t>Replace </a:t>
            </a:r>
            <a:r>
              <a:rPr lang="en-US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image_parroter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/>
              <a:t>with the </a:t>
            </a:r>
            <a:r>
              <a:rPr lang="en-US" b="1" dirty="0"/>
              <a:t>name</a:t>
            </a:r>
            <a:r>
              <a:rPr lang="en-US" dirty="0"/>
              <a:t> of your </a:t>
            </a:r>
            <a:r>
              <a:rPr lang="en-US" b="1" dirty="0"/>
              <a:t>Django project</a:t>
            </a:r>
            <a:r>
              <a:rPr lang="en-US" dirty="0"/>
              <a:t> containing the </a:t>
            </a:r>
            <a:r>
              <a:rPr lang="en-US" b="1" dirty="0">
                <a:solidFill>
                  <a:schemeClr val="accent1"/>
                </a:solidFill>
              </a:rPr>
              <a:t>Celery app </a:t>
            </a:r>
            <a:r>
              <a:rPr lang="en-US" dirty="0">
                <a:solidFill>
                  <a:schemeClr val="tx2"/>
                </a:solidFill>
              </a:rPr>
              <a:t>in case it is different</a:t>
            </a: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BDC1B9DE-C4D1-8E16-1628-D1C294E57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a Celery Worker</a:t>
            </a:r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1C652644-C4D8-8EDD-F1E6-64046832CCE5}"/>
              </a:ext>
            </a:extLst>
          </p:cNvPr>
          <p:cNvSpPr txBox="1"/>
          <p:nvPr/>
        </p:nvSpPr>
        <p:spPr>
          <a:xfrm>
            <a:off x="696000" y="3204000"/>
            <a:ext cx="11057030" cy="6019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celery</a:t>
            </a:r>
            <a:r>
              <a:rPr lang="en-US" sz="2400" b="1" dirty="0">
                <a:latin typeface="Consolas" panose="020B0609020204030204" pitchFamily="49" charset="0"/>
              </a:rPr>
              <a:t> -A </a:t>
            </a:r>
            <a:r>
              <a:rPr lang="en-US" sz="2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image_parroter</a:t>
            </a: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latin typeface="Consolas" panose="020B0609020204030204" pitchFamily="49" charset="0"/>
              </a:rPr>
              <a:t>worker --</a:t>
            </a:r>
            <a:r>
              <a:rPr lang="en-US" sz="2400" b="1" dirty="0" err="1">
                <a:latin typeface="Consolas" panose="020B0609020204030204" pitchFamily="49" charset="0"/>
              </a:rPr>
              <a:t>loglevel</a:t>
            </a:r>
            <a:r>
              <a:rPr lang="en-US" sz="2400" b="1" dirty="0">
                <a:latin typeface="Consolas" panose="020B0609020204030204" pitchFamily="49" charset="0"/>
              </a:rPr>
              <a:t>=info -P </a:t>
            </a:r>
            <a:r>
              <a:rPr lang="en-US" sz="2400" b="1" dirty="0" err="1">
                <a:latin typeface="Consolas" panose="020B0609020204030204" pitchFamily="49" charset="0"/>
              </a:rPr>
              <a:t>eventlet</a:t>
            </a:r>
            <a:r>
              <a:rPr lang="en-US" sz="2400" b="1" dirty="0">
                <a:latin typeface="Consolas" panose="020B0609020204030204" pitchFamily="49" charset="0"/>
              </a:rPr>
              <a:t> -E</a:t>
            </a:r>
          </a:p>
        </p:txBody>
      </p:sp>
    </p:spTree>
    <p:extLst>
      <p:ext uri="{BB962C8B-B14F-4D97-AF65-F5344CB8AC3E}">
        <p14:creationId xmlns:p14="http://schemas.microsoft.com/office/powerpoint/2010/main" val="98915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1E1B7F29-50C1-47E5-BDE1-5D805FFF6B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ABEED30A-9477-4D29-A692-54F07E9A99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tasks.py</a:t>
            </a:r>
            <a:r>
              <a:rPr lang="en-US" dirty="0"/>
              <a:t> within the "</a:t>
            </a:r>
            <a:r>
              <a:rPr lang="en-US" b="1" dirty="0" err="1">
                <a:latin typeface="Consolas" panose="020B0609020204030204" pitchFamily="49" charset="0"/>
              </a:rPr>
              <a:t>thumbnailer</a:t>
            </a:r>
            <a:r>
              <a:rPr lang="en-US" dirty="0"/>
              <a:t>" application</a:t>
            </a:r>
          </a:p>
          <a:p>
            <a:r>
              <a:rPr lang="en-US" dirty="0"/>
              <a:t>Inside the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tasks.py</a:t>
            </a:r>
            <a:r>
              <a:rPr lang="en-US" dirty="0"/>
              <a:t> file import the 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shared_tasks</a:t>
            </a:r>
            <a:r>
              <a:rPr lang="en-US" dirty="0"/>
              <a:t> function </a:t>
            </a:r>
            <a:r>
              <a:rPr lang="en-US" b="1" dirty="0"/>
              <a:t>decorator</a:t>
            </a:r>
            <a:r>
              <a:rPr lang="en-US" dirty="0"/>
              <a:t> and use it to define a </a:t>
            </a:r>
            <a:r>
              <a:rPr lang="en-US" b="1" dirty="0">
                <a:solidFill>
                  <a:schemeClr val="accent1"/>
                </a:solidFill>
              </a:rPr>
              <a:t>celery task </a:t>
            </a:r>
            <a:r>
              <a:rPr lang="en-US" b="1" dirty="0"/>
              <a:t>function</a:t>
            </a:r>
            <a:r>
              <a:rPr lang="en-US" dirty="0"/>
              <a:t> called 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add_test</a:t>
            </a:r>
            <a:endParaRPr lang="en-US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A77425DC-3833-4911-9803-065E029B4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FDE99ECF-EBB7-4507-A8AD-42E34C84619B}"/>
              </a:ext>
            </a:extLst>
          </p:cNvPr>
          <p:cNvSpPr txBox="1"/>
          <p:nvPr/>
        </p:nvSpPr>
        <p:spPr>
          <a:xfrm>
            <a:off x="696000" y="3699000"/>
            <a:ext cx="6750000" cy="248097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dirty="0">
                <a:solidFill>
                  <a:schemeClr val="accent2"/>
                </a:solidFill>
                <a:latin typeface="Consolas" panose="020B0609020204030204" pitchFamily="49" charset="0"/>
              </a:rPr>
              <a:t># thumbnailer/tasks.py</a:t>
            </a:r>
            <a:endParaRPr lang="en-US" sz="2400" b="1" dirty="0">
              <a:latin typeface="Consolas" panose="020B0609020204030204" pitchFamily="49" charset="0"/>
            </a:endParaRP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>
                <a:latin typeface="Consolas" panose="020B0609020204030204" pitchFamily="49" charset="0"/>
              </a:rPr>
              <a:t>from celery import </a:t>
            </a:r>
            <a:r>
              <a:rPr lang="en-US" sz="2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shared_task</a:t>
            </a:r>
            <a:endParaRPr lang="en-US" sz="2400" b="1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500" b="1" dirty="0">
              <a:latin typeface="Consolas" panose="020B0609020204030204" pitchFamily="49" charset="0"/>
            </a:endParaRP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@shared_task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>
                <a:latin typeface="Consolas" panose="020B0609020204030204" pitchFamily="49" charset="0"/>
              </a:rPr>
              <a:t>def </a:t>
            </a:r>
            <a:r>
              <a:rPr lang="en-US" sz="2400" b="1" dirty="0" err="1">
                <a:latin typeface="Consolas" panose="020B0609020204030204" pitchFamily="49" charset="0"/>
              </a:rPr>
              <a:t>add_test</a:t>
            </a:r>
            <a:r>
              <a:rPr lang="en-US" sz="2400" b="1" dirty="0">
                <a:latin typeface="Consolas" panose="020B0609020204030204" pitchFamily="49" charset="0"/>
              </a:rPr>
              <a:t>(x, y):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>
                <a:latin typeface="Consolas" panose="020B0609020204030204" pitchFamily="49" charset="0"/>
              </a:rPr>
              <a:t>    return x + y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09705A9D-1ED2-AABB-0902-51B649886A93}"/>
              </a:ext>
            </a:extLst>
          </p:cNvPr>
          <p:cNvSpPr/>
          <p:nvPr/>
        </p:nvSpPr>
        <p:spPr bwMode="auto">
          <a:xfrm>
            <a:off x="7851000" y="4284000"/>
            <a:ext cx="3465000" cy="1125000"/>
          </a:xfrm>
          <a:prstGeom prst="wedgeRoundRectCallout">
            <a:avLst>
              <a:gd name="adj1" fmla="val -54273"/>
              <a:gd name="adj2" fmla="val 3080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simple task to test the Celery and Redis configurations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6856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1B70E8B4-6336-41AD-B251-D838FD9977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D1AE5BF7-7E6A-4E12-BF3C-1139155DAC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Back in the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tasks.py</a:t>
            </a:r>
            <a:r>
              <a:rPr lang="en-US" dirty="0"/>
              <a:t> file import the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Image</a:t>
            </a:r>
            <a:r>
              <a:rPr lang="en-US" dirty="0"/>
              <a:t> class from the </a:t>
            </a:r>
            <a:br>
              <a:rPr lang="en-US" dirty="0"/>
            </a:br>
            <a:r>
              <a:rPr lang="en-US" b="1" dirty="0"/>
              <a:t>PIL</a:t>
            </a:r>
            <a:r>
              <a:rPr lang="en-US" dirty="0"/>
              <a:t> package</a:t>
            </a:r>
          </a:p>
          <a:p>
            <a:r>
              <a:rPr lang="en-US" dirty="0"/>
              <a:t>Add a new task called 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make_thumbnails</a:t>
            </a:r>
            <a:endParaRPr lang="en-US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/>
              <a:t>It should accept an </a:t>
            </a:r>
            <a:r>
              <a:rPr lang="en-US" b="1" dirty="0">
                <a:solidFill>
                  <a:schemeClr val="accent1"/>
                </a:solidFill>
              </a:rPr>
              <a:t>image file path </a:t>
            </a:r>
            <a:r>
              <a:rPr lang="en-US" dirty="0"/>
              <a:t>and a list of </a:t>
            </a:r>
            <a:r>
              <a:rPr lang="en-US" b="1" dirty="0">
                <a:solidFill>
                  <a:schemeClr val="accent1"/>
                </a:solidFill>
              </a:rPr>
              <a:t>2-tuple</a:t>
            </a:r>
            <a:r>
              <a:rPr lang="en-US" dirty="0"/>
              <a:t> </a:t>
            </a:r>
            <a:r>
              <a:rPr lang="en-US" b="1" dirty="0"/>
              <a:t>width</a:t>
            </a:r>
            <a:r>
              <a:rPr lang="en-US" dirty="0"/>
              <a:t> and </a:t>
            </a:r>
            <a:r>
              <a:rPr lang="en-US" b="1" dirty="0"/>
              <a:t>height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dimensions</a:t>
            </a:r>
            <a:r>
              <a:rPr lang="en-US" dirty="0"/>
              <a:t> to create </a:t>
            </a:r>
            <a:r>
              <a:rPr lang="en-US" b="1" dirty="0">
                <a:solidFill>
                  <a:schemeClr val="accent1"/>
                </a:solidFill>
              </a:rPr>
              <a:t>thumbnails</a:t>
            </a:r>
            <a:r>
              <a:rPr lang="en-US" dirty="0"/>
              <a:t> from</a:t>
            </a: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41D93C38-8ED2-4674-A332-13B97E96E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Image Thumbnails</a:t>
            </a:r>
          </a:p>
        </p:txBody>
      </p:sp>
    </p:spTree>
    <p:extLst>
      <p:ext uri="{BB962C8B-B14F-4D97-AF65-F5344CB8AC3E}">
        <p14:creationId xmlns:p14="http://schemas.microsoft.com/office/powerpoint/2010/main" val="75545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5C9D7CC2-A35D-4777-B8E9-5058C63FA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85B62715-3882-4D07-8A7C-A29292CB7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Image Thumbnails</a:t>
            </a:r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AA8655D4-25F5-4519-8DA5-0A102C3688AE}"/>
              </a:ext>
            </a:extLst>
          </p:cNvPr>
          <p:cNvSpPr txBox="1"/>
          <p:nvPr/>
        </p:nvSpPr>
        <p:spPr>
          <a:xfrm>
            <a:off x="538500" y="1141448"/>
            <a:ext cx="11002500" cy="561631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i="1" dirty="0">
                <a:solidFill>
                  <a:schemeClr val="accent2"/>
                </a:solidFill>
                <a:latin typeface="Consolas" panose="020B0609020204030204" pitchFamily="49" charset="0"/>
              </a:rPr>
              <a:t># thumbnailer/tasks.py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import </a:t>
            </a:r>
            <a:r>
              <a:rPr lang="en-US" sz="2000" b="1" dirty="0" err="1">
                <a:solidFill>
                  <a:schemeClr val="tx2"/>
                </a:solidFill>
                <a:latin typeface="Consolas" panose="020B0609020204030204" pitchFamily="49" charset="0"/>
              </a:rPr>
              <a:t>os</a:t>
            </a:r>
            <a:endParaRPr lang="en-US" sz="2000" b="1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from </a:t>
            </a:r>
            <a:r>
              <a:rPr lang="en-US" sz="2000" b="1" dirty="0" err="1">
                <a:solidFill>
                  <a:schemeClr val="tx2"/>
                </a:solidFill>
                <a:latin typeface="Consolas" panose="020B0609020204030204" pitchFamily="49" charset="0"/>
              </a:rPr>
              <a:t>zipfile</a:t>
            </a: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 import 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ZipFile</a:t>
            </a:r>
            <a:endParaRPr lang="en-US" sz="2000" b="1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from celery import 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shared_task</a:t>
            </a:r>
            <a:endParaRPr lang="en-US" sz="2000" b="1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from PIL import 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</a:rPr>
              <a:t>Image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from </a:t>
            </a:r>
            <a:r>
              <a:rPr lang="en-US" sz="2000" b="1" dirty="0" err="1">
                <a:solidFill>
                  <a:schemeClr val="tx2"/>
                </a:solidFill>
                <a:latin typeface="Consolas" panose="020B0609020204030204" pitchFamily="49" charset="0"/>
              </a:rPr>
              <a:t>django.conf</a:t>
            </a: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 import settings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</a:rPr>
              <a:t>@shared_task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def 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make_thumbnails</a:t>
            </a: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file_path</a:t>
            </a: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, 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</a:rPr>
              <a:t>thumbnails</a:t>
            </a: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=None):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    </a:t>
            </a:r>
            <a:r>
              <a:rPr lang="en-US" sz="2000" b="1" dirty="0" err="1">
                <a:solidFill>
                  <a:schemeClr val="tx2"/>
                </a:solidFill>
                <a:latin typeface="Consolas" panose="020B0609020204030204" pitchFamily="49" charset="0"/>
              </a:rPr>
              <a:t>os.chdir</a:t>
            </a: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  <a:r>
              <a:rPr lang="en-US" sz="2000" b="1" dirty="0" err="1">
                <a:solidFill>
                  <a:schemeClr val="tx2"/>
                </a:solidFill>
                <a:latin typeface="Consolas" panose="020B0609020204030204" pitchFamily="49" charset="0"/>
              </a:rPr>
              <a:t>settings.IMAGES_DIR</a:t>
            </a: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    path, file = </a:t>
            </a:r>
            <a:r>
              <a:rPr lang="en-US" sz="2000" b="1" dirty="0" err="1">
                <a:solidFill>
                  <a:schemeClr val="tx2"/>
                </a:solidFill>
                <a:latin typeface="Consolas" panose="020B0609020204030204" pitchFamily="49" charset="0"/>
              </a:rPr>
              <a:t>os.path.split</a:t>
            </a: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  <a:r>
              <a:rPr lang="en-US" sz="2000" b="1" dirty="0" err="1">
                <a:solidFill>
                  <a:schemeClr val="tx2"/>
                </a:solidFill>
                <a:latin typeface="Consolas" panose="020B0609020204030204" pitchFamily="49" charset="0"/>
              </a:rPr>
              <a:t>file_path</a:t>
            </a: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    </a:t>
            </a:r>
            <a:r>
              <a:rPr lang="en-US" sz="2000" b="1" dirty="0" err="1">
                <a:solidFill>
                  <a:schemeClr val="tx2"/>
                </a:solidFill>
                <a:latin typeface="Consolas" panose="020B0609020204030204" pitchFamily="49" charset="0"/>
              </a:rPr>
              <a:t>file_name</a:t>
            </a: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, </a:t>
            </a:r>
            <a:r>
              <a:rPr lang="en-US" sz="2000" b="1" dirty="0" err="1">
                <a:solidFill>
                  <a:schemeClr val="tx2"/>
                </a:solidFill>
                <a:latin typeface="Consolas" panose="020B0609020204030204" pitchFamily="49" charset="0"/>
              </a:rPr>
              <a:t>ext</a:t>
            </a: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 = </a:t>
            </a:r>
            <a:r>
              <a:rPr lang="en-US" sz="2000" b="1" dirty="0" err="1">
                <a:solidFill>
                  <a:schemeClr val="tx2"/>
                </a:solidFill>
                <a:latin typeface="Consolas" panose="020B0609020204030204" pitchFamily="49" charset="0"/>
              </a:rPr>
              <a:t>os.path.splitext</a:t>
            </a: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(file)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    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zip_file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= f"{</a:t>
            </a:r>
            <a:r>
              <a:rPr lang="en-US" sz="2000" b="1" dirty="0" err="1">
                <a:solidFill>
                  <a:schemeClr val="tx2"/>
                </a:solidFill>
                <a:latin typeface="Consolas" panose="020B0609020204030204" pitchFamily="49" charset="0"/>
              </a:rPr>
              <a:t>file_name</a:t>
            </a: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}.zip"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    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</a:rPr>
              <a:t>results</a:t>
            </a: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 = {'</a:t>
            </a:r>
            <a:r>
              <a:rPr lang="en-US" sz="2000" b="1" dirty="0" err="1">
                <a:solidFill>
                  <a:schemeClr val="tx2"/>
                </a:solidFill>
                <a:latin typeface="Consolas" panose="020B0609020204030204" pitchFamily="49" charset="0"/>
              </a:rPr>
              <a:t>archive_path</a:t>
            </a: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': f"{</a:t>
            </a:r>
            <a:r>
              <a:rPr lang="en-US" sz="2000" b="1" dirty="0" err="1">
                <a:solidFill>
                  <a:schemeClr val="tx2"/>
                </a:solidFill>
                <a:latin typeface="Consolas" panose="020B0609020204030204" pitchFamily="49" charset="0"/>
              </a:rPr>
              <a:t>settings.MEDIA_URL</a:t>
            </a: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}images/{</a:t>
            </a:r>
            <a:r>
              <a:rPr lang="en-US" sz="2000" b="1" dirty="0" err="1">
                <a:solidFill>
                  <a:schemeClr val="tx2"/>
                </a:solidFill>
                <a:latin typeface="Consolas" panose="020B0609020204030204" pitchFamily="49" charset="0"/>
              </a:rPr>
              <a:t>zip_file</a:t>
            </a: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}"}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i="1" dirty="0">
                <a:solidFill>
                  <a:schemeClr val="accent2"/>
                </a:solidFill>
                <a:latin typeface="Consolas" panose="020B0609020204030204" pitchFamily="49" charset="0"/>
              </a:rPr>
              <a:t># Continues on the next slide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708A675C-3A6F-5D48-2399-833C1A378523}"/>
              </a:ext>
            </a:extLst>
          </p:cNvPr>
          <p:cNvSpPr/>
          <p:nvPr/>
        </p:nvSpPr>
        <p:spPr bwMode="auto">
          <a:xfrm>
            <a:off x="7671000" y="4599000"/>
            <a:ext cx="3330000" cy="495000"/>
          </a:xfrm>
          <a:prstGeom prst="wedgeRoundRectCallout">
            <a:avLst>
              <a:gd name="adj1" fmla="val -52275"/>
              <a:gd name="adj2" fmla="val 4698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Setting the zip file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86F17E59-F8E3-203D-64D0-3E50CE128710}"/>
              </a:ext>
            </a:extLst>
          </p:cNvPr>
          <p:cNvSpPr/>
          <p:nvPr/>
        </p:nvSpPr>
        <p:spPr bwMode="auto">
          <a:xfrm>
            <a:off x="7671000" y="5364000"/>
            <a:ext cx="3330000" cy="495000"/>
          </a:xfrm>
          <a:prstGeom prst="wedgeRoundRectCallout">
            <a:avLst>
              <a:gd name="adj1" fmla="val -52275"/>
              <a:gd name="adj2" fmla="val 3429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Setting the zip path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6CA3E13-3088-64AF-DA43-4B2957B2F0F5}"/>
              </a:ext>
            </a:extLst>
          </p:cNvPr>
          <p:cNvSpPr/>
          <p:nvPr/>
        </p:nvSpPr>
        <p:spPr bwMode="auto">
          <a:xfrm>
            <a:off x="7671000" y="2754000"/>
            <a:ext cx="3330000" cy="495000"/>
          </a:xfrm>
          <a:prstGeom prst="wedgeRoundRectCallout">
            <a:avLst>
              <a:gd name="adj1" fmla="val -52275"/>
              <a:gd name="adj2" fmla="val 4698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Defining the Celery task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578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A96B00A9-6D31-4B89-85E6-CBC520097B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FFEE4387-E49D-4342-9063-1846E780A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Image Thumbnails</a:t>
            </a:r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44A6CDFE-4E1D-4C9B-AFEA-FCE15DA8E075}"/>
              </a:ext>
            </a:extLst>
          </p:cNvPr>
          <p:cNvSpPr txBox="1"/>
          <p:nvPr/>
        </p:nvSpPr>
        <p:spPr>
          <a:xfrm>
            <a:off x="516000" y="1140932"/>
            <a:ext cx="11025000" cy="558432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400" b="1" i="1" dirty="0">
                <a:solidFill>
                  <a:schemeClr val="accent2"/>
                </a:solidFill>
                <a:latin typeface="Consolas" panose="020B0609020204030204" pitchFamily="49" charset="0"/>
              </a:rPr>
              <a:t>...  </a:t>
            </a:r>
            <a:r>
              <a:rPr lang="en-US" sz="1400" b="1" dirty="0">
                <a:solidFill>
                  <a:schemeClr val="tx2"/>
                </a:solidFill>
                <a:latin typeface="Consolas" panose="020B0609020204030204" pitchFamily="49" charset="0"/>
              </a:rPr>
              <a:t> 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    try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        </a:t>
            </a:r>
            <a:r>
              <a:rPr lang="en-US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img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Image.open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file_path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       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zipper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ZipFile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zip_file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, 'w')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        </a:t>
            </a: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zipper.</a:t>
            </a:r>
            <a:r>
              <a:rPr lang="en-US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write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(file)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        </a:t>
            </a: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os.remove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file_path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        for w, h in thumbnails: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            </a:t>
            </a:r>
            <a:r>
              <a:rPr lang="en-US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img_copy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= </a:t>
            </a: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img.copy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            </a:t>
            </a:r>
            <a:r>
              <a:rPr lang="en-US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img_copy</a:t>
            </a: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.thumbnail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((w, h))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            </a:t>
            </a:r>
            <a:r>
              <a:rPr lang="en-US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thumbnail_file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= f'{</a:t>
            </a: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file_name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}_{w}x{h}.{</a:t>
            </a: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ext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}'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            </a:t>
            </a:r>
            <a:r>
              <a:rPr lang="en-US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img_copy</a:t>
            </a: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.save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thumbnail_file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            </a:t>
            </a:r>
            <a:r>
              <a:rPr lang="en-US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zipper</a:t>
            </a: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.write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thumbnail_file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            </a:t>
            </a: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os.remove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thumbnail_file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        </a:t>
            </a:r>
            <a:r>
              <a:rPr lang="en-US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img</a:t>
            </a: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.close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        </a:t>
            </a:r>
            <a:r>
              <a:rPr lang="en-US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zipper</a:t>
            </a: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.close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except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IOError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 as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e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        print(e)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    return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results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8D290B93-A28E-B789-48D5-213FF094F0F0}"/>
              </a:ext>
            </a:extLst>
          </p:cNvPr>
          <p:cNvSpPr/>
          <p:nvPr/>
        </p:nvSpPr>
        <p:spPr bwMode="auto">
          <a:xfrm>
            <a:off x="7986000" y="2686534"/>
            <a:ext cx="3150000" cy="720000"/>
          </a:xfrm>
          <a:prstGeom prst="wedgeRoundRectCallout">
            <a:avLst>
              <a:gd name="adj1" fmla="val -53407"/>
              <a:gd name="adj2" fmla="val 2759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Generating the zip file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4F545C41-CE73-1EE0-2ADD-1ED2A69BF7B1}"/>
              </a:ext>
            </a:extLst>
          </p:cNvPr>
          <p:cNvSpPr/>
          <p:nvPr/>
        </p:nvSpPr>
        <p:spPr bwMode="auto">
          <a:xfrm>
            <a:off x="7986000" y="5274000"/>
            <a:ext cx="3150000" cy="720000"/>
          </a:xfrm>
          <a:prstGeom prst="wedgeRoundRectCallout">
            <a:avLst>
              <a:gd name="adj1" fmla="val -53407"/>
              <a:gd name="adj2" fmla="val 2759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Exception Handling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5645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86E5808E-0B93-449C-9FB2-F759628C76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4ABF0438-F7B4-4A9B-AB3A-A008FE154B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Set a </a:t>
            </a: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MEDIA_ROOT</a:t>
            </a:r>
            <a:r>
              <a:rPr lang="en-US" sz="3400" dirty="0"/>
              <a:t> location where image files and zip archives can reside, specify the </a:t>
            </a: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MEDIA_URL</a:t>
            </a:r>
            <a:r>
              <a:rPr lang="en-US" sz="3400" dirty="0"/>
              <a:t> where the content can be served from</a:t>
            </a: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F8E9C335-A144-46A6-B1D6-44BA841D9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Media Root and Media URL</a:t>
            </a:r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FFB34625-8981-4F6F-BB74-A03113728676}"/>
              </a:ext>
            </a:extLst>
          </p:cNvPr>
          <p:cNvSpPr txBox="1"/>
          <p:nvPr/>
        </p:nvSpPr>
        <p:spPr>
          <a:xfrm>
            <a:off x="696000" y="2979000"/>
            <a:ext cx="10710000" cy="344585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dirty="0">
                <a:solidFill>
                  <a:schemeClr val="accent2"/>
                </a:solidFill>
                <a:latin typeface="Consolas" panose="020B0609020204030204" pitchFamily="49" charset="0"/>
              </a:rPr>
              <a:t># settings.py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>
                <a:latin typeface="Consolas" panose="020B0609020204030204" pitchFamily="49" charset="0"/>
              </a:rPr>
              <a:t>STATIC_URL = '/static/'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MEDIA_URL</a:t>
            </a:r>
            <a:r>
              <a:rPr lang="en-US" sz="2400" b="1" dirty="0">
                <a:latin typeface="Consolas" panose="020B0609020204030204" pitchFamily="49" charset="0"/>
              </a:rPr>
              <a:t> = '/media/'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MEDIA_ROOT </a:t>
            </a:r>
            <a:r>
              <a:rPr lang="en-US" sz="2400" b="1" dirty="0">
                <a:latin typeface="Consolas" panose="020B0609020204030204" pitchFamily="49" charset="0"/>
              </a:rPr>
              <a:t>= </a:t>
            </a:r>
            <a:r>
              <a:rPr lang="en-US" sz="2400" b="1" dirty="0" err="1">
                <a:latin typeface="Consolas" panose="020B0609020204030204" pitchFamily="49" charset="0"/>
              </a:rPr>
              <a:t>os.path.abspath</a:t>
            </a:r>
            <a:r>
              <a:rPr lang="en-US" sz="2400" b="1" dirty="0">
                <a:latin typeface="Consolas" panose="020B0609020204030204" pitchFamily="49" charset="0"/>
              </a:rPr>
              <a:t>(</a:t>
            </a:r>
            <a:r>
              <a:rPr lang="en-US" sz="2400" b="1" dirty="0" err="1">
                <a:latin typeface="Consolas" panose="020B0609020204030204" pitchFamily="49" charset="0"/>
              </a:rPr>
              <a:t>os.path.join</a:t>
            </a:r>
            <a:r>
              <a:rPr lang="en-US" sz="2400" b="1" dirty="0">
                <a:latin typeface="Consolas" panose="020B0609020204030204" pitchFamily="49" charset="0"/>
              </a:rPr>
              <a:t>(BASE_DIR, 'media'))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IMAGES_DIR </a:t>
            </a:r>
            <a:r>
              <a:rPr lang="en-US" sz="2400" b="1" dirty="0">
                <a:latin typeface="Consolas" panose="020B0609020204030204" pitchFamily="49" charset="0"/>
              </a:rPr>
              <a:t>= </a:t>
            </a:r>
            <a:r>
              <a:rPr lang="en-US" sz="2400" b="1" dirty="0" err="1">
                <a:latin typeface="Consolas" panose="020B0609020204030204" pitchFamily="49" charset="0"/>
              </a:rPr>
              <a:t>os.path.join</a:t>
            </a:r>
            <a:r>
              <a:rPr lang="en-US" sz="2400" b="1" dirty="0">
                <a:latin typeface="Consolas" panose="020B0609020204030204" pitchFamily="49" charset="0"/>
              </a:rPr>
              <a:t>(MEDIA_ROOT, 'images')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>
                <a:latin typeface="Consolas" panose="020B0609020204030204" pitchFamily="49" charset="0"/>
              </a:rPr>
              <a:t>if not </a:t>
            </a:r>
            <a:r>
              <a:rPr lang="en-US" sz="2400" b="1" dirty="0" err="1">
                <a:latin typeface="Consolas" panose="020B0609020204030204" pitchFamily="49" charset="0"/>
              </a:rPr>
              <a:t>os.path.exists</a:t>
            </a:r>
            <a:r>
              <a:rPr lang="en-US" sz="2400" b="1" dirty="0">
                <a:latin typeface="Consolas" panose="020B0609020204030204" pitchFamily="49" charset="0"/>
              </a:rPr>
              <a:t>(MEDIA_ROOT) or not </a:t>
            </a:r>
            <a:r>
              <a:rPr lang="en-US" sz="2400" b="1" dirty="0" err="1">
                <a:latin typeface="Consolas" panose="020B0609020204030204" pitchFamily="49" charset="0"/>
              </a:rPr>
              <a:t>os.path.exists</a:t>
            </a:r>
            <a:r>
              <a:rPr lang="en-US" sz="2400" b="1" dirty="0">
                <a:latin typeface="Consolas" panose="020B0609020204030204" pitchFamily="49" charset="0"/>
              </a:rPr>
              <a:t>(IMAGES_DIR):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>
                <a:latin typeface="Consolas" panose="020B0609020204030204" pitchFamily="49" charset="0"/>
              </a:rPr>
              <a:t>    </a:t>
            </a:r>
            <a:r>
              <a:rPr lang="en-US" sz="2400" b="1" dirty="0" err="1">
                <a:latin typeface="Consolas" panose="020B0609020204030204" pitchFamily="49" charset="0"/>
              </a:rPr>
              <a:t>os.makedirs</a:t>
            </a:r>
            <a:r>
              <a:rPr lang="en-US" sz="2400" b="1" dirty="0">
                <a:latin typeface="Consolas" panose="020B0609020204030204" pitchFamily="49" charset="0"/>
              </a:rPr>
              <a:t>(IMAGES_DIR)</a:t>
            </a:r>
          </a:p>
        </p:txBody>
      </p:sp>
    </p:spTree>
    <p:extLst>
      <p:ext uri="{BB962C8B-B14F-4D97-AF65-F5344CB8AC3E}">
        <p14:creationId xmlns:p14="http://schemas.microsoft.com/office/powerpoint/2010/main" val="153366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86E5808E-0B93-449C-9FB2-F759628C76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F8E9C335-A144-46A6-B1D6-44BA841D9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Views</a:t>
            </a:r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FFB34625-8981-4F6F-BB74-A03113728676}"/>
              </a:ext>
            </a:extLst>
          </p:cNvPr>
          <p:cNvSpPr txBox="1"/>
          <p:nvPr/>
        </p:nvSpPr>
        <p:spPr>
          <a:xfrm>
            <a:off x="2811000" y="1274311"/>
            <a:ext cx="6525000" cy="538118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dirty="0">
                <a:solidFill>
                  <a:schemeClr val="accent2"/>
                </a:solidFill>
                <a:latin typeface="Consolas" panose="020B0609020204030204" pitchFamily="49" charset="0"/>
              </a:rPr>
              <a:t># thumbnailer/views.py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dirty="0">
              <a:latin typeface="Consolas" panose="020B0609020204030204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latin typeface="Consolas" panose="020B0609020204030204" pitchFamily="49" charset="0"/>
              </a:rPr>
              <a:t>import </a:t>
            </a:r>
            <a:r>
              <a:rPr lang="en-US" b="1" dirty="0" err="1">
                <a:latin typeface="Consolas" panose="020B0609020204030204" pitchFamily="49" charset="0"/>
              </a:rPr>
              <a:t>os</a:t>
            </a:r>
            <a:endParaRPr lang="en-US" b="1" dirty="0">
              <a:latin typeface="Consolas" panose="020B0609020204030204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dirty="0">
              <a:latin typeface="Consolas" panose="020B0609020204030204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latin typeface="Consolas" panose="020B0609020204030204" pitchFamily="49" charset="0"/>
              </a:rPr>
              <a:t>from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celery</a:t>
            </a:r>
            <a:r>
              <a:rPr lang="en-US" b="1" dirty="0">
                <a:latin typeface="Consolas" panose="020B0609020204030204" pitchFamily="49" charset="0"/>
              </a:rPr>
              <a:t> import </a:t>
            </a:r>
            <a:r>
              <a:rPr lang="en-US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current_app</a:t>
            </a:r>
            <a:endParaRPr lang="en-US" b="1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dirty="0">
              <a:latin typeface="Consolas" panose="020B0609020204030204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latin typeface="Consolas" panose="020B0609020204030204" pitchFamily="49" charset="0"/>
              </a:rPr>
              <a:t>from </a:t>
            </a:r>
            <a:r>
              <a:rPr lang="en-US" b="1" dirty="0" err="1">
                <a:latin typeface="Consolas" panose="020B0609020204030204" pitchFamily="49" charset="0"/>
              </a:rPr>
              <a:t>django</a:t>
            </a:r>
            <a:r>
              <a:rPr lang="en-US" b="1" dirty="0">
                <a:latin typeface="Consolas" panose="020B0609020204030204" pitchFamily="49" charset="0"/>
              </a:rPr>
              <a:t> import forms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latin typeface="Consolas" panose="020B0609020204030204" pitchFamily="49" charset="0"/>
              </a:rPr>
              <a:t>from </a:t>
            </a:r>
            <a:r>
              <a:rPr lang="en-US" b="1" dirty="0" err="1">
                <a:latin typeface="Consolas" panose="020B0609020204030204" pitchFamily="49" charset="0"/>
              </a:rPr>
              <a:t>django.conf</a:t>
            </a:r>
            <a:r>
              <a:rPr lang="en-US" b="1" dirty="0">
                <a:latin typeface="Consolas" panose="020B0609020204030204" pitchFamily="49" charset="0"/>
              </a:rPr>
              <a:t> import settings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latin typeface="Consolas" panose="020B0609020204030204" pitchFamily="49" charset="0"/>
              </a:rPr>
              <a:t>from </a:t>
            </a:r>
            <a:r>
              <a:rPr lang="en-US" b="1" dirty="0" err="1">
                <a:latin typeface="Consolas" panose="020B0609020204030204" pitchFamily="49" charset="0"/>
              </a:rPr>
              <a:t>django.http</a:t>
            </a:r>
            <a:r>
              <a:rPr lang="en-US" b="1" dirty="0">
                <a:latin typeface="Consolas" panose="020B0609020204030204" pitchFamily="49" charset="0"/>
              </a:rPr>
              <a:t> import </a:t>
            </a:r>
            <a:r>
              <a:rPr lang="en-US" b="1" dirty="0" err="1">
                <a:latin typeface="Consolas" panose="020B0609020204030204" pitchFamily="49" charset="0"/>
              </a:rPr>
              <a:t>JsonResponse</a:t>
            </a:r>
            <a:endParaRPr lang="en-US" b="1" dirty="0">
              <a:latin typeface="Consolas" panose="020B0609020204030204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latin typeface="Consolas" panose="020B0609020204030204" pitchFamily="49" charset="0"/>
              </a:rPr>
              <a:t>from </a:t>
            </a:r>
            <a:r>
              <a:rPr lang="en-US" b="1" dirty="0" err="1">
                <a:latin typeface="Consolas" panose="020B0609020204030204" pitchFamily="49" charset="0"/>
              </a:rPr>
              <a:t>django.shortcuts</a:t>
            </a:r>
            <a:r>
              <a:rPr lang="en-US" b="1" dirty="0">
                <a:latin typeface="Consolas" panose="020B0609020204030204" pitchFamily="49" charset="0"/>
              </a:rPr>
              <a:t> import render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latin typeface="Consolas" panose="020B0609020204030204" pitchFamily="49" charset="0"/>
              </a:rPr>
              <a:t>from </a:t>
            </a:r>
            <a:r>
              <a:rPr lang="en-US" b="1" dirty="0" err="1">
                <a:latin typeface="Consolas" panose="020B0609020204030204" pitchFamily="49" charset="0"/>
              </a:rPr>
              <a:t>django.views</a:t>
            </a:r>
            <a:r>
              <a:rPr lang="en-US" b="1" dirty="0">
                <a:latin typeface="Consolas" panose="020B0609020204030204" pitchFamily="49" charset="0"/>
              </a:rPr>
              <a:t> import View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dirty="0">
              <a:latin typeface="Consolas" panose="020B0609020204030204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latin typeface="Consolas" panose="020B0609020204030204" pitchFamily="49" charset="0"/>
              </a:rPr>
              <a:t>from .tasks import </a:t>
            </a:r>
            <a:r>
              <a:rPr lang="en-US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make_thumbnails</a:t>
            </a:r>
            <a:endParaRPr lang="en-US" b="1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dirty="0">
              <a:latin typeface="Consolas" panose="020B0609020204030204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latin typeface="Consolas" panose="020B0609020204030204" pitchFamily="49" charset="0"/>
              </a:rPr>
              <a:t>class </a:t>
            </a:r>
            <a:r>
              <a:rPr lang="en-US" b="1" dirty="0" err="1">
                <a:latin typeface="Consolas" panose="020B0609020204030204" pitchFamily="49" charset="0"/>
              </a:rPr>
              <a:t>FileUploadForm</a:t>
            </a:r>
            <a:r>
              <a:rPr lang="en-US" b="1" dirty="0">
                <a:latin typeface="Consolas" panose="020B0609020204030204" pitchFamily="49" charset="0"/>
              </a:rPr>
              <a:t>(</a:t>
            </a:r>
            <a:r>
              <a:rPr lang="en-US" b="1" dirty="0" err="1">
                <a:latin typeface="Consolas" panose="020B0609020204030204" pitchFamily="49" charset="0"/>
              </a:rPr>
              <a:t>forms.Form</a:t>
            </a:r>
            <a:r>
              <a:rPr lang="en-US" b="1" dirty="0">
                <a:latin typeface="Consolas" panose="020B0609020204030204" pitchFamily="49" charset="0"/>
              </a:rPr>
              <a:t>):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latin typeface="Consolas" panose="020B0609020204030204" pitchFamily="49" charset="0"/>
              </a:rPr>
              <a:t>    </a:t>
            </a:r>
            <a:r>
              <a:rPr lang="en-US" b="1" dirty="0" err="1">
                <a:latin typeface="Consolas" panose="020B0609020204030204" pitchFamily="49" charset="0"/>
              </a:rPr>
              <a:t>image_file</a:t>
            </a:r>
            <a:r>
              <a:rPr lang="en-US" b="1" dirty="0">
                <a:latin typeface="Consolas" panose="020B0609020204030204" pitchFamily="49" charset="0"/>
              </a:rPr>
              <a:t> = </a:t>
            </a:r>
            <a:r>
              <a:rPr lang="en-US" b="1" dirty="0" err="1">
                <a:latin typeface="Consolas" panose="020B0609020204030204" pitchFamily="49" charset="0"/>
              </a:rPr>
              <a:t>forms.</a:t>
            </a:r>
            <a:r>
              <a:rPr lang="en-US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ImageField</a:t>
            </a:r>
            <a:r>
              <a:rPr lang="en-US" b="1" dirty="0">
                <a:latin typeface="Consolas" panose="020B0609020204030204" pitchFamily="49" charset="0"/>
              </a:rPr>
              <a:t>(required=True)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dirty="0">
                <a:solidFill>
                  <a:schemeClr val="accent2"/>
                </a:solidFill>
                <a:latin typeface="Consolas" panose="020B0609020204030204" pitchFamily="49" charset="0"/>
              </a:rPr>
              <a:t># Continues on the next slide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FFFFE76-A73A-7C90-57C7-229727BC924F}"/>
              </a:ext>
            </a:extLst>
          </p:cNvPr>
          <p:cNvSpPr/>
          <p:nvPr/>
        </p:nvSpPr>
        <p:spPr bwMode="auto">
          <a:xfrm>
            <a:off x="9066000" y="5004000"/>
            <a:ext cx="2925000" cy="720000"/>
          </a:xfrm>
          <a:prstGeom prst="wedgeRoundRectCallout">
            <a:avLst>
              <a:gd name="adj1" fmla="val -52333"/>
              <a:gd name="adj2" fmla="val 4214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Creating the form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4763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A760D59-0056-4F39-B077-DBDBE3D2927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44419" name="Slide Body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9274234" cy="5207396"/>
          </a:xfrm>
        </p:spPr>
        <p:txBody>
          <a:bodyPr>
            <a:normAutofit/>
          </a:bodyPr>
          <a:lstStyle/>
          <a:p>
            <a:r>
              <a:rPr lang="en-US" b="1" dirty="0"/>
              <a:t>Asynchronous</a:t>
            </a:r>
            <a:r>
              <a:rPr lang="en-US" dirty="0"/>
              <a:t> Operations</a:t>
            </a:r>
          </a:p>
          <a:p>
            <a:r>
              <a:rPr lang="en-US" b="1" dirty="0"/>
              <a:t>Celery</a:t>
            </a:r>
          </a:p>
          <a:p>
            <a:pPr lvl="1"/>
            <a:r>
              <a:rPr lang="en-US" b="1" dirty="0"/>
              <a:t>Task</a:t>
            </a:r>
            <a:r>
              <a:rPr lang="bg-BG" b="1" dirty="0"/>
              <a:t> </a:t>
            </a:r>
            <a:r>
              <a:rPr lang="en-US" dirty="0"/>
              <a:t>/</a:t>
            </a:r>
            <a:r>
              <a:rPr lang="bg-BG" dirty="0"/>
              <a:t> </a:t>
            </a:r>
            <a:r>
              <a:rPr lang="en-US" b="1" dirty="0"/>
              <a:t>Job Queues</a:t>
            </a:r>
          </a:p>
          <a:p>
            <a:pPr lvl="1"/>
            <a:r>
              <a:rPr lang="en-US" b="1" dirty="0"/>
              <a:t>Scheduling</a:t>
            </a:r>
          </a:p>
          <a:p>
            <a:r>
              <a:rPr lang="en-US" b="1" dirty="0"/>
              <a:t>Redis</a:t>
            </a:r>
          </a:p>
          <a:p>
            <a:pPr lvl="1"/>
            <a:r>
              <a:rPr lang="en-US" b="1" dirty="0"/>
              <a:t>Message Broker</a:t>
            </a:r>
          </a:p>
          <a:p>
            <a:r>
              <a:rPr lang="en-US" dirty="0"/>
              <a:t>Application with </a:t>
            </a:r>
            <a:r>
              <a:rPr lang="en-US" b="1" dirty="0"/>
              <a:t>Celery</a:t>
            </a:r>
            <a:r>
              <a:rPr lang="en-US" dirty="0"/>
              <a:t> and </a:t>
            </a:r>
            <a:r>
              <a:rPr lang="en-US" b="1" dirty="0"/>
              <a:t>Redis</a:t>
            </a:r>
            <a:r>
              <a:rPr lang="en-US" dirty="0"/>
              <a:t> - Live Demo</a:t>
            </a:r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>
          <a:xfrm>
            <a:off x="190405" y="100750"/>
            <a:ext cx="9669213" cy="882654"/>
          </a:xfrm>
        </p:spPr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86E5808E-0B93-449C-9FB2-F759628C76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F8E9C335-A144-46A6-B1D6-44BA841D9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Views</a:t>
            </a:r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FFB34625-8981-4F6F-BB74-A03113728676}"/>
              </a:ext>
            </a:extLst>
          </p:cNvPr>
          <p:cNvSpPr txBox="1"/>
          <p:nvPr/>
        </p:nvSpPr>
        <p:spPr>
          <a:xfrm>
            <a:off x="210855" y="1134000"/>
            <a:ext cx="11780145" cy="568588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latin typeface="Consolas" panose="020B0609020204030204" pitchFamily="49" charset="0"/>
              </a:rPr>
              <a:t>class </a:t>
            </a:r>
            <a:r>
              <a:rPr lang="en-US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HomeView</a:t>
            </a:r>
            <a:r>
              <a:rPr lang="en-US" b="1" dirty="0">
                <a:latin typeface="Consolas" panose="020B0609020204030204" pitchFamily="49" charset="0"/>
              </a:rPr>
              <a:t>(View):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latin typeface="Consolas" panose="020B0609020204030204" pitchFamily="49" charset="0"/>
              </a:rPr>
              <a:t>    def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get</a:t>
            </a:r>
            <a:r>
              <a:rPr lang="en-US" b="1" dirty="0">
                <a:latin typeface="Consolas" panose="020B0609020204030204" pitchFamily="49" charset="0"/>
              </a:rPr>
              <a:t>(self, request):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latin typeface="Consolas" panose="020B0609020204030204" pitchFamily="49" charset="0"/>
              </a:rPr>
              <a:t>       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form</a:t>
            </a:r>
            <a:r>
              <a:rPr lang="en-US" b="1" dirty="0">
                <a:latin typeface="Consolas" panose="020B0609020204030204" pitchFamily="49" charset="0"/>
              </a:rPr>
              <a:t> = </a:t>
            </a:r>
            <a:r>
              <a:rPr lang="en-US" b="1" dirty="0" err="1">
                <a:latin typeface="Consolas" panose="020B0609020204030204" pitchFamily="49" charset="0"/>
              </a:rPr>
              <a:t>FileUploadForm</a:t>
            </a:r>
            <a:r>
              <a:rPr lang="en-US" b="1" dirty="0">
                <a:latin typeface="Consolas" panose="020B0609020204030204" pitchFamily="49" charset="0"/>
              </a:rPr>
              <a:t>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latin typeface="Consolas" panose="020B0609020204030204" pitchFamily="49" charset="0"/>
              </a:rPr>
              <a:t>        return render(request,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home.html</a:t>
            </a:r>
            <a:r>
              <a:rPr lang="en-US" b="1" dirty="0">
                <a:latin typeface="Consolas" panose="020B0609020204030204" pitchFamily="49" charset="0"/>
              </a:rPr>
              <a:t>', { 'form': form })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latin typeface="Consolas" panose="020B0609020204030204" pitchFamily="49" charset="0"/>
              </a:rPr>
              <a:t>    def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post</a:t>
            </a:r>
            <a:r>
              <a:rPr lang="en-US" b="1" dirty="0">
                <a:latin typeface="Consolas" panose="020B0609020204030204" pitchFamily="49" charset="0"/>
              </a:rPr>
              <a:t>(self, request):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latin typeface="Consolas" panose="020B0609020204030204" pitchFamily="49" charset="0"/>
              </a:rPr>
              <a:t>       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form</a:t>
            </a:r>
            <a:r>
              <a:rPr lang="en-US" b="1" dirty="0">
                <a:latin typeface="Consolas" panose="020B0609020204030204" pitchFamily="49" charset="0"/>
              </a:rPr>
              <a:t> = </a:t>
            </a:r>
            <a:r>
              <a:rPr lang="en-US" b="1" dirty="0" err="1">
                <a:latin typeface="Consolas" panose="020B0609020204030204" pitchFamily="49" charset="0"/>
              </a:rPr>
              <a:t>FileUploadForm</a:t>
            </a:r>
            <a:r>
              <a:rPr lang="en-US" b="1" dirty="0">
                <a:latin typeface="Consolas" panose="020B0609020204030204" pitchFamily="49" charset="0"/>
              </a:rPr>
              <a:t>(</a:t>
            </a:r>
            <a:r>
              <a:rPr lang="en-US" b="1" dirty="0" err="1">
                <a:latin typeface="Consolas" panose="020B0609020204030204" pitchFamily="49" charset="0"/>
              </a:rPr>
              <a:t>request.POST</a:t>
            </a:r>
            <a:r>
              <a:rPr lang="en-US" b="1" dirty="0">
                <a:latin typeface="Consolas" panose="020B0609020204030204" pitchFamily="49" charset="0"/>
              </a:rPr>
              <a:t>, </a:t>
            </a:r>
            <a:r>
              <a:rPr lang="en-US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request</a:t>
            </a:r>
            <a:r>
              <a:rPr lang="en-US" b="1" dirty="0" err="1"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FILES</a:t>
            </a:r>
            <a:r>
              <a:rPr lang="en-US" b="1" dirty="0">
                <a:latin typeface="Consolas" panose="020B0609020204030204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latin typeface="Consolas" panose="020B0609020204030204" pitchFamily="49" charset="0"/>
              </a:rPr>
              <a:t>        context = {}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latin typeface="Consolas" panose="020B0609020204030204" pitchFamily="49" charset="0"/>
              </a:rPr>
              <a:t>        if </a:t>
            </a:r>
            <a:r>
              <a:rPr lang="en-US" b="1" dirty="0" err="1">
                <a:latin typeface="Consolas" panose="020B0609020204030204" pitchFamily="49" charset="0"/>
              </a:rPr>
              <a:t>form.is_valid</a:t>
            </a:r>
            <a:r>
              <a:rPr lang="en-US" b="1" dirty="0">
                <a:latin typeface="Consolas" panose="020B0609020204030204" pitchFamily="49" charset="0"/>
              </a:rPr>
              <a:t>():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latin typeface="Consolas" panose="020B0609020204030204" pitchFamily="49" charset="0"/>
              </a:rPr>
              <a:t>            </a:t>
            </a:r>
            <a:r>
              <a:rPr lang="en-US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file_path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= </a:t>
            </a:r>
            <a:r>
              <a:rPr lang="en-US" b="1" dirty="0" err="1">
                <a:latin typeface="Consolas" panose="020B0609020204030204" pitchFamily="49" charset="0"/>
              </a:rPr>
              <a:t>os.path.join</a:t>
            </a:r>
            <a:r>
              <a:rPr lang="en-US" b="1" dirty="0">
                <a:latin typeface="Consolas" panose="020B0609020204030204" pitchFamily="49" charset="0"/>
              </a:rPr>
              <a:t>(</a:t>
            </a:r>
            <a:r>
              <a:rPr lang="en-US" b="1" dirty="0" err="1">
                <a:latin typeface="Consolas" panose="020B0609020204030204" pitchFamily="49" charset="0"/>
              </a:rPr>
              <a:t>settings.IMAGES_DIR</a:t>
            </a:r>
            <a:r>
              <a:rPr lang="en-US" b="1" dirty="0">
                <a:latin typeface="Consolas" panose="020B0609020204030204" pitchFamily="49" charset="0"/>
              </a:rPr>
              <a:t>, </a:t>
            </a:r>
            <a:r>
              <a:rPr lang="en-US" b="1" dirty="0" err="1">
                <a:latin typeface="Consolas" panose="020B0609020204030204" pitchFamily="49" charset="0"/>
              </a:rPr>
              <a:t>request.FILES</a:t>
            </a:r>
            <a:r>
              <a:rPr lang="en-US" b="1" dirty="0">
                <a:latin typeface="Consolas" panose="020B0609020204030204" pitchFamily="49" charset="0"/>
              </a:rPr>
              <a:t>['</a:t>
            </a:r>
            <a:r>
              <a:rPr lang="en-US" b="1" dirty="0" err="1">
                <a:latin typeface="Consolas" panose="020B0609020204030204" pitchFamily="49" charset="0"/>
              </a:rPr>
              <a:t>image_file</a:t>
            </a:r>
            <a:r>
              <a:rPr lang="en-US" b="1" dirty="0">
                <a:latin typeface="Consolas" panose="020B0609020204030204" pitchFamily="49" charset="0"/>
              </a:rPr>
              <a:t>'].name)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latin typeface="Consolas" panose="020B0609020204030204" pitchFamily="49" charset="0"/>
              </a:rPr>
              <a:t>            with open(</a:t>
            </a:r>
            <a:r>
              <a:rPr lang="en-US" b="1" dirty="0" err="1">
                <a:latin typeface="Consolas" panose="020B0609020204030204" pitchFamily="49" charset="0"/>
              </a:rPr>
              <a:t>file_path</a:t>
            </a:r>
            <a:r>
              <a:rPr lang="en-US" b="1" dirty="0">
                <a:latin typeface="Consolas" panose="020B0609020204030204" pitchFamily="49" charset="0"/>
              </a:rPr>
              <a:t>, '</a:t>
            </a:r>
            <a:r>
              <a:rPr lang="en-US" b="1" dirty="0" err="1">
                <a:latin typeface="Consolas" panose="020B0609020204030204" pitchFamily="49" charset="0"/>
              </a:rPr>
              <a:t>wb</a:t>
            </a:r>
            <a:r>
              <a:rPr lang="en-US" b="1" dirty="0">
                <a:latin typeface="Consolas" panose="020B0609020204030204" pitchFamily="49" charset="0"/>
              </a:rPr>
              <a:t>+') as </a:t>
            </a:r>
            <a:r>
              <a:rPr lang="en-US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fp</a:t>
            </a:r>
            <a:r>
              <a:rPr lang="en-US" b="1" dirty="0">
                <a:latin typeface="Consolas" panose="020B0609020204030204" pitchFamily="49" charset="0"/>
              </a:rPr>
              <a:t>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latin typeface="Consolas" panose="020B0609020204030204" pitchFamily="49" charset="0"/>
              </a:rPr>
              <a:t>                for chunk in </a:t>
            </a:r>
            <a:r>
              <a:rPr lang="en-US" b="1" dirty="0" err="1">
                <a:latin typeface="Consolas" panose="020B0609020204030204" pitchFamily="49" charset="0"/>
              </a:rPr>
              <a:t>request.FILES</a:t>
            </a:r>
            <a:r>
              <a:rPr lang="en-US" b="1" dirty="0">
                <a:latin typeface="Consolas" panose="020B0609020204030204" pitchFamily="49" charset="0"/>
              </a:rPr>
              <a:t>['</a:t>
            </a:r>
            <a:r>
              <a:rPr lang="en-US" b="1" dirty="0" err="1">
                <a:latin typeface="Consolas" panose="020B0609020204030204" pitchFamily="49" charset="0"/>
              </a:rPr>
              <a:t>image_file</a:t>
            </a:r>
            <a:r>
              <a:rPr lang="en-US" b="1" dirty="0">
                <a:latin typeface="Consolas" panose="020B0609020204030204" pitchFamily="49" charset="0"/>
              </a:rPr>
              <a:t>']: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latin typeface="Consolas" panose="020B0609020204030204" pitchFamily="49" charset="0"/>
              </a:rPr>
              <a:t>                    </a:t>
            </a:r>
            <a:r>
              <a:rPr lang="en-US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fp</a:t>
            </a:r>
            <a:r>
              <a:rPr lang="en-US" b="1" dirty="0" err="1">
                <a:latin typeface="Consolas" panose="020B0609020204030204" pitchFamily="49" charset="0"/>
              </a:rPr>
              <a:t>.write</a:t>
            </a:r>
            <a:r>
              <a:rPr lang="en-US" b="1" dirty="0">
                <a:latin typeface="Consolas" panose="020B0609020204030204" pitchFamily="49" charset="0"/>
              </a:rPr>
              <a:t>(chunk)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latin typeface="Consolas" panose="020B0609020204030204" pitchFamily="49" charset="0"/>
              </a:rPr>
              <a:t>            task = </a:t>
            </a:r>
            <a:r>
              <a:rPr lang="en-US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make_thumbnails</a:t>
            </a:r>
            <a:r>
              <a:rPr lang="en-US" b="1" dirty="0" err="1"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delay</a:t>
            </a:r>
            <a:r>
              <a:rPr lang="en-US" b="1" dirty="0">
                <a:latin typeface="Consolas" panose="020B0609020204030204" pitchFamily="49" charset="0"/>
              </a:rPr>
              <a:t>(</a:t>
            </a:r>
            <a:r>
              <a:rPr lang="en-US" b="1" dirty="0" err="1">
                <a:latin typeface="Consolas" panose="020B0609020204030204" pitchFamily="49" charset="0"/>
              </a:rPr>
              <a:t>file_path</a:t>
            </a:r>
            <a:r>
              <a:rPr lang="en-US" b="1" dirty="0">
                <a:latin typeface="Consolas" panose="020B0609020204030204" pitchFamily="49" charset="0"/>
              </a:rPr>
              <a:t>, thumbnails=[(128, 128)])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latin typeface="Consolas" panose="020B0609020204030204" pitchFamily="49" charset="0"/>
              </a:rPr>
              <a:t>            context['</a:t>
            </a:r>
            <a:r>
              <a:rPr lang="en-US" b="1" dirty="0" err="1">
                <a:latin typeface="Consolas" panose="020B0609020204030204" pitchFamily="49" charset="0"/>
              </a:rPr>
              <a:t>task_id</a:t>
            </a:r>
            <a:r>
              <a:rPr lang="en-US" b="1" dirty="0">
                <a:latin typeface="Consolas" panose="020B0609020204030204" pitchFamily="49" charset="0"/>
              </a:rPr>
              <a:t>'] = task.id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latin typeface="Consolas" panose="020B0609020204030204" pitchFamily="49" charset="0"/>
              </a:rPr>
              <a:t>            context['</a:t>
            </a:r>
            <a:r>
              <a:rPr lang="en-US" b="1" dirty="0" err="1">
                <a:latin typeface="Consolas" panose="020B0609020204030204" pitchFamily="49" charset="0"/>
              </a:rPr>
              <a:t>task_status</a:t>
            </a:r>
            <a:r>
              <a:rPr lang="en-US" b="1" dirty="0">
                <a:latin typeface="Consolas" panose="020B0609020204030204" pitchFamily="49" charset="0"/>
              </a:rPr>
              <a:t>'] = </a:t>
            </a:r>
            <a:r>
              <a:rPr lang="en-US" b="1" dirty="0" err="1">
                <a:latin typeface="Consolas" panose="020B0609020204030204" pitchFamily="49" charset="0"/>
              </a:rPr>
              <a:t>task.status</a:t>
            </a:r>
            <a:endParaRPr lang="en-US" b="1" dirty="0">
              <a:latin typeface="Consolas" panose="020B0609020204030204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latin typeface="Consolas" panose="020B0609020204030204" pitchFamily="49" charset="0"/>
              </a:rPr>
              <a:t>            return render(request, '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home.html</a:t>
            </a:r>
            <a:r>
              <a:rPr lang="en-US" b="1" dirty="0">
                <a:latin typeface="Consolas" panose="020B0609020204030204" pitchFamily="49" charset="0"/>
              </a:rPr>
              <a:t>', context)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latin typeface="Consolas" panose="020B0609020204030204" pitchFamily="49" charset="0"/>
              </a:rPr>
              <a:t>        context['form'] = form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latin typeface="Consolas" panose="020B0609020204030204" pitchFamily="49" charset="0"/>
              </a:rPr>
              <a:t>        return render(request, '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home.html</a:t>
            </a:r>
            <a:r>
              <a:rPr lang="en-US" b="1" dirty="0">
                <a:latin typeface="Consolas" panose="020B0609020204030204" pitchFamily="49" charset="0"/>
              </a:rPr>
              <a:t>', context)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07B293AA-17E2-1C34-CDF2-7711FB7B08EF}"/>
              </a:ext>
            </a:extLst>
          </p:cNvPr>
          <p:cNvSpPr/>
          <p:nvPr/>
        </p:nvSpPr>
        <p:spPr bwMode="auto">
          <a:xfrm>
            <a:off x="8445855" y="1376835"/>
            <a:ext cx="3330000" cy="585000"/>
          </a:xfrm>
          <a:prstGeom prst="wedgeRoundRectCallout">
            <a:avLst>
              <a:gd name="adj1" fmla="val -52904"/>
              <a:gd name="adj2" fmla="val 286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Generating an empty form</a:t>
            </a:r>
            <a:endParaRPr lang="bg-BG" sz="2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B0599347-9C04-29CC-9741-3601E48BBC97}"/>
              </a:ext>
            </a:extLst>
          </p:cNvPr>
          <p:cNvSpPr/>
          <p:nvPr/>
        </p:nvSpPr>
        <p:spPr bwMode="auto">
          <a:xfrm>
            <a:off x="8440927" y="2366835"/>
            <a:ext cx="3330000" cy="675000"/>
          </a:xfrm>
          <a:prstGeom prst="wedgeRoundRectCallout">
            <a:avLst>
              <a:gd name="adj1" fmla="val -52904"/>
              <a:gd name="adj2" fmla="val 286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Defining the behavior upon POST request</a:t>
            </a:r>
            <a:endParaRPr lang="bg-BG" sz="2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437EAF1E-BC6D-9A94-BEEF-4F57C3FD86E6}"/>
              </a:ext>
            </a:extLst>
          </p:cNvPr>
          <p:cNvSpPr/>
          <p:nvPr/>
        </p:nvSpPr>
        <p:spPr bwMode="auto">
          <a:xfrm>
            <a:off x="8445855" y="4121835"/>
            <a:ext cx="3330000" cy="585000"/>
          </a:xfrm>
          <a:prstGeom prst="wedgeRoundRectCallout">
            <a:avLst>
              <a:gd name="adj1" fmla="val -52904"/>
              <a:gd name="adj2" fmla="val 286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Saving the submitted file</a:t>
            </a:r>
            <a:endParaRPr lang="bg-BG" sz="2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D58819E2-3CA5-10FE-7AFC-042D1C3B693B}"/>
              </a:ext>
            </a:extLst>
          </p:cNvPr>
          <p:cNvSpPr/>
          <p:nvPr/>
        </p:nvSpPr>
        <p:spPr bwMode="auto">
          <a:xfrm>
            <a:off x="8445855" y="5291835"/>
            <a:ext cx="3330000" cy="720000"/>
          </a:xfrm>
          <a:prstGeom prst="wedgeRoundRectCallout">
            <a:avLst>
              <a:gd name="adj1" fmla="val -52275"/>
              <a:gd name="adj2" fmla="val -357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Generating the Celery task using the delay() method</a:t>
            </a:r>
            <a:endParaRPr lang="bg-BG" sz="2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603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86E5808E-0B93-449C-9FB2-F759628C76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F8E9C335-A144-46A6-B1D6-44BA841D9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Views</a:t>
            </a:r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FFB34625-8981-4F6F-BB74-A03113728676}"/>
              </a:ext>
            </a:extLst>
          </p:cNvPr>
          <p:cNvSpPr txBox="1"/>
          <p:nvPr/>
        </p:nvSpPr>
        <p:spPr>
          <a:xfrm>
            <a:off x="291000" y="1677786"/>
            <a:ext cx="11565000" cy="476621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>
                <a:latin typeface="Consolas" panose="020B0609020204030204" pitchFamily="49" charset="0"/>
              </a:rPr>
              <a:t>class </a:t>
            </a:r>
            <a:r>
              <a:rPr lang="en-US" sz="2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TaskView</a:t>
            </a:r>
            <a:r>
              <a:rPr lang="en-US" sz="2400" b="1" dirty="0">
                <a:latin typeface="Consolas" panose="020B0609020204030204" pitchFamily="49" charset="0"/>
              </a:rPr>
              <a:t>(View):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>
                <a:latin typeface="Consolas" panose="020B0609020204030204" pitchFamily="49" charset="0"/>
              </a:rPr>
              <a:t>    def </a:t>
            </a: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get</a:t>
            </a:r>
            <a:r>
              <a:rPr lang="en-US" sz="2400" b="1" dirty="0">
                <a:latin typeface="Consolas" panose="020B0609020204030204" pitchFamily="49" charset="0"/>
              </a:rPr>
              <a:t>(self, request, </a:t>
            </a:r>
            <a:r>
              <a:rPr lang="en-US" sz="2400" b="1" dirty="0" err="1">
                <a:latin typeface="Consolas" panose="020B0609020204030204" pitchFamily="49" charset="0"/>
              </a:rPr>
              <a:t>task_id</a:t>
            </a:r>
            <a:r>
              <a:rPr lang="en-US" sz="2400" b="1" dirty="0">
                <a:latin typeface="Consolas" panose="020B0609020204030204" pitchFamily="49" charset="0"/>
              </a:rPr>
              <a:t>):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>
                <a:latin typeface="Consolas" panose="020B0609020204030204" pitchFamily="49" charset="0"/>
              </a:rPr>
              <a:t>        task = </a:t>
            </a:r>
            <a:r>
              <a:rPr lang="en-US" sz="2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current_app</a:t>
            </a:r>
            <a:r>
              <a:rPr lang="en-US" sz="2400" b="1" dirty="0" err="1">
                <a:latin typeface="Consolas" panose="020B0609020204030204" pitchFamily="49" charset="0"/>
              </a:rPr>
              <a:t>.</a:t>
            </a:r>
            <a:r>
              <a:rPr lang="en-US" sz="2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AsyncResult</a:t>
            </a:r>
            <a:r>
              <a:rPr lang="en-US" sz="2400" b="1" dirty="0">
                <a:latin typeface="Consolas" panose="020B0609020204030204" pitchFamily="49" charset="0"/>
              </a:rPr>
              <a:t>(</a:t>
            </a:r>
            <a:r>
              <a:rPr lang="en-US" sz="2400" b="1" dirty="0" err="1">
                <a:latin typeface="Consolas" panose="020B0609020204030204" pitchFamily="49" charset="0"/>
              </a:rPr>
              <a:t>task_id</a:t>
            </a:r>
            <a:r>
              <a:rPr lang="en-US" sz="2400" b="1" dirty="0">
                <a:latin typeface="Consolas" panose="020B0609020204030204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>
                <a:latin typeface="Consolas" panose="020B0609020204030204" pitchFamily="49" charset="0"/>
              </a:rPr>
              <a:t>        </a:t>
            </a:r>
            <a:r>
              <a:rPr lang="en-US" sz="2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response_data</a:t>
            </a: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latin typeface="Consolas" panose="020B0609020204030204" pitchFamily="49" charset="0"/>
              </a:rPr>
              <a:t>=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>
                <a:latin typeface="Consolas" panose="020B0609020204030204" pitchFamily="49" charset="0"/>
              </a:rPr>
              <a:t>           '</a:t>
            </a:r>
            <a:r>
              <a:rPr lang="en-US" sz="2400" b="1" dirty="0" err="1">
                <a:latin typeface="Consolas" panose="020B0609020204030204" pitchFamily="49" charset="0"/>
              </a:rPr>
              <a:t>task_status</a:t>
            </a:r>
            <a:r>
              <a:rPr lang="en-US" sz="2400" b="1" dirty="0">
                <a:latin typeface="Consolas" panose="020B0609020204030204" pitchFamily="49" charset="0"/>
              </a:rPr>
              <a:t>': </a:t>
            </a:r>
            <a:r>
              <a:rPr lang="en-US" sz="2400" b="1" dirty="0" err="1">
                <a:latin typeface="Consolas" panose="020B0609020204030204" pitchFamily="49" charset="0"/>
              </a:rPr>
              <a:t>task.status</a:t>
            </a:r>
            <a:r>
              <a:rPr lang="en-US" sz="2400" b="1" dirty="0">
                <a:latin typeface="Consolas" panose="020B0609020204030204" pitchFamily="49" charset="0"/>
              </a:rPr>
              <a:t>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>
                <a:latin typeface="Consolas" panose="020B0609020204030204" pitchFamily="49" charset="0"/>
              </a:rPr>
              <a:t>           '</a:t>
            </a:r>
            <a:r>
              <a:rPr lang="en-US" sz="2400" b="1" dirty="0" err="1">
                <a:latin typeface="Consolas" panose="020B0609020204030204" pitchFamily="49" charset="0"/>
              </a:rPr>
              <a:t>task_id</a:t>
            </a:r>
            <a:r>
              <a:rPr lang="en-US" sz="2400" b="1" dirty="0">
                <a:latin typeface="Consolas" panose="020B0609020204030204" pitchFamily="49" charset="0"/>
              </a:rPr>
              <a:t>': task.id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>
                <a:latin typeface="Consolas" panose="020B0609020204030204" pitchFamily="49" charset="0"/>
              </a:rPr>
              <a:t>      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500" b="1" dirty="0">
              <a:latin typeface="Consolas" panose="020B0609020204030204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>
                <a:latin typeface="Consolas" panose="020B0609020204030204" pitchFamily="49" charset="0"/>
              </a:rPr>
              <a:t>        if </a:t>
            </a:r>
            <a:r>
              <a:rPr lang="en-US" sz="2400" b="1" dirty="0" err="1">
                <a:latin typeface="Consolas" panose="020B0609020204030204" pitchFamily="49" charset="0"/>
              </a:rPr>
              <a:t>task.status</a:t>
            </a:r>
            <a:r>
              <a:rPr lang="en-US" sz="2400" b="1" dirty="0">
                <a:latin typeface="Consolas" panose="020B0609020204030204" pitchFamily="49" charset="0"/>
              </a:rPr>
              <a:t> == 'SUCCESS':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>
                <a:latin typeface="Consolas" panose="020B0609020204030204" pitchFamily="49" charset="0"/>
              </a:rPr>
              <a:t>            </a:t>
            </a:r>
            <a:r>
              <a:rPr lang="en-US" sz="2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response_data</a:t>
            </a:r>
            <a:r>
              <a:rPr lang="en-US" sz="2400" b="1" dirty="0">
                <a:latin typeface="Consolas" panose="020B0609020204030204" pitchFamily="49" charset="0"/>
              </a:rPr>
              <a:t>['results'] = </a:t>
            </a:r>
            <a:r>
              <a:rPr lang="en-US" sz="2400" b="1" dirty="0" err="1">
                <a:latin typeface="Consolas" panose="020B0609020204030204" pitchFamily="49" charset="0"/>
              </a:rPr>
              <a:t>task.get</a:t>
            </a:r>
            <a:r>
              <a:rPr lang="en-US" sz="2400" b="1" dirty="0">
                <a:latin typeface="Consolas" panose="020B0609020204030204" pitchFamily="49" charset="0"/>
              </a:rPr>
              <a:t>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500" b="1" dirty="0">
              <a:latin typeface="Consolas" panose="020B0609020204030204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>
                <a:latin typeface="Consolas" panose="020B0609020204030204" pitchFamily="49" charset="0"/>
              </a:rPr>
              <a:t>        return </a:t>
            </a:r>
            <a:r>
              <a:rPr lang="en-US" sz="2400" b="1" dirty="0" err="1">
                <a:latin typeface="Consolas" panose="020B0609020204030204" pitchFamily="49" charset="0"/>
              </a:rPr>
              <a:t>JsonResponse</a:t>
            </a:r>
            <a:r>
              <a:rPr lang="en-US" sz="2400" b="1" dirty="0">
                <a:latin typeface="Consolas" panose="020B0609020204030204" pitchFamily="49" charset="0"/>
              </a:rPr>
              <a:t>(</a:t>
            </a:r>
            <a:r>
              <a:rPr lang="en-US" sz="2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response_data</a:t>
            </a:r>
            <a:r>
              <a:rPr lang="en-US" sz="2400" b="1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45980718-91B0-4B1D-4D20-BA9DD5F1531E}"/>
              </a:ext>
            </a:extLst>
          </p:cNvPr>
          <p:cNvSpPr/>
          <p:nvPr/>
        </p:nvSpPr>
        <p:spPr bwMode="auto">
          <a:xfrm>
            <a:off x="7986000" y="3252786"/>
            <a:ext cx="3555000" cy="1260000"/>
          </a:xfrm>
          <a:prstGeom prst="wedgeRoundRectCallout">
            <a:avLst>
              <a:gd name="adj1" fmla="val -21422"/>
              <a:gd name="adj2" fmla="val 4920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view takes the task id and visualizes the task data in JSON format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495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86E5808E-0B93-449C-9FB2-F759628C76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7" name="Текстов контейнер 6">
            <a:extLst>
              <a:ext uri="{FF2B5EF4-FFF2-40B4-BE49-F238E27FC236}">
                <a16:creationId xmlns:a16="http://schemas.microsoft.com/office/drawing/2014/main" id="{932FF13D-CE22-47E3-85BA-08847E98E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Add a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urls.py</a:t>
            </a:r>
            <a:r>
              <a:rPr lang="en-US" dirty="0"/>
              <a:t> file in the 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thumbnailer</a:t>
            </a:r>
            <a:r>
              <a:rPr lang="en-US" dirty="0"/>
              <a:t> application and define the following </a:t>
            </a:r>
            <a:r>
              <a:rPr lang="en-US" b="1" dirty="0"/>
              <a:t>URLs</a:t>
            </a: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F8E9C335-A144-46A6-B1D6-44BA841D9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9715594" cy="882654"/>
          </a:xfrm>
        </p:spPr>
        <p:txBody>
          <a:bodyPr/>
          <a:lstStyle/>
          <a:p>
            <a:r>
              <a:rPr lang="en-US" dirty="0"/>
              <a:t>Adding the URLs</a:t>
            </a:r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FFB34625-8981-4F6F-BB74-A03113728676}"/>
              </a:ext>
            </a:extLst>
          </p:cNvPr>
          <p:cNvSpPr txBox="1"/>
          <p:nvPr/>
        </p:nvSpPr>
        <p:spPr>
          <a:xfrm>
            <a:off x="651000" y="2574000"/>
            <a:ext cx="10971655" cy="305831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dirty="0">
                <a:solidFill>
                  <a:schemeClr val="accent2"/>
                </a:solidFill>
                <a:latin typeface="Consolas" panose="020B0609020204030204" pitchFamily="49" charset="0"/>
              </a:rPr>
              <a:t># thumbnailer/urls.py</a:t>
            </a:r>
            <a:endParaRPr lang="en-US" sz="2200" b="1" dirty="0">
              <a:latin typeface="Consolas" panose="020B0609020204030204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dirty="0">
                <a:latin typeface="Consolas" panose="020B0609020204030204" pitchFamily="49" charset="0"/>
              </a:rPr>
              <a:t>from </a:t>
            </a:r>
            <a:r>
              <a:rPr lang="en-US" sz="2200" b="1" dirty="0" err="1">
                <a:latin typeface="Consolas" panose="020B0609020204030204" pitchFamily="49" charset="0"/>
              </a:rPr>
              <a:t>django.urls</a:t>
            </a:r>
            <a:r>
              <a:rPr lang="en-US" sz="2200" b="1" dirty="0">
                <a:latin typeface="Consolas" panose="020B0609020204030204" pitchFamily="49" charset="0"/>
              </a:rPr>
              <a:t> import path</a:t>
            </a:r>
            <a:endParaRPr lang="en-US" sz="1500" b="1" dirty="0">
              <a:latin typeface="Consolas" panose="020B0609020204030204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dirty="0">
                <a:latin typeface="Consolas" panose="020B0609020204030204" pitchFamily="49" charset="0"/>
              </a:rPr>
              <a:t>from . import views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500" b="1" dirty="0">
              <a:latin typeface="Consolas" panose="020B0609020204030204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dirty="0" err="1">
                <a:latin typeface="Consolas" panose="020B0609020204030204" pitchFamily="49" charset="0"/>
              </a:rPr>
              <a:t>urlpatterns</a:t>
            </a:r>
            <a:r>
              <a:rPr lang="en-US" sz="2200" b="1" dirty="0">
                <a:latin typeface="Consolas" panose="020B0609020204030204" pitchFamily="49" charset="0"/>
              </a:rPr>
              <a:t> = [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dirty="0">
                <a:latin typeface="Consolas" panose="020B0609020204030204" pitchFamily="49" charset="0"/>
              </a:rPr>
              <a:t>  path('', </a:t>
            </a:r>
            <a:r>
              <a:rPr lang="en-US" sz="2200" b="1" dirty="0" err="1">
                <a:latin typeface="Consolas" panose="020B0609020204030204" pitchFamily="49" charset="0"/>
              </a:rPr>
              <a:t>views.</a:t>
            </a:r>
            <a:r>
              <a:rPr lang="en-US" sz="22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HomeView</a:t>
            </a:r>
            <a:r>
              <a:rPr lang="en-US" sz="2200" b="1" dirty="0" err="1">
                <a:latin typeface="Consolas" panose="020B0609020204030204" pitchFamily="49" charset="0"/>
              </a:rPr>
              <a:t>.as_view</a:t>
            </a:r>
            <a:r>
              <a:rPr lang="en-US" sz="2200" b="1" dirty="0">
                <a:latin typeface="Consolas" panose="020B0609020204030204" pitchFamily="49" charset="0"/>
              </a:rPr>
              <a:t>(), name='home'),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dirty="0">
                <a:latin typeface="Consolas" panose="020B0609020204030204" pitchFamily="49" charset="0"/>
              </a:rPr>
              <a:t>  path('task/&lt;</a:t>
            </a:r>
            <a:r>
              <a:rPr lang="en-US" sz="2200" b="1" dirty="0" err="1">
                <a:latin typeface="Consolas" panose="020B0609020204030204" pitchFamily="49" charset="0"/>
              </a:rPr>
              <a:t>str:task_id</a:t>
            </a:r>
            <a:r>
              <a:rPr lang="en-US" sz="2200" b="1" dirty="0">
                <a:latin typeface="Consolas" panose="020B0609020204030204" pitchFamily="49" charset="0"/>
              </a:rPr>
              <a:t>&gt;/', </a:t>
            </a:r>
            <a:r>
              <a:rPr lang="en-US" sz="2200" b="1" dirty="0" err="1">
                <a:latin typeface="Consolas" panose="020B0609020204030204" pitchFamily="49" charset="0"/>
              </a:rPr>
              <a:t>views.</a:t>
            </a:r>
            <a:r>
              <a:rPr lang="en-US" sz="22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TaskView</a:t>
            </a:r>
            <a:r>
              <a:rPr lang="en-US" sz="2200" b="1" dirty="0" err="1">
                <a:latin typeface="Consolas" panose="020B0609020204030204" pitchFamily="49" charset="0"/>
              </a:rPr>
              <a:t>.as_view</a:t>
            </a:r>
            <a:r>
              <a:rPr lang="en-US" sz="2200" b="1" dirty="0">
                <a:latin typeface="Consolas" panose="020B0609020204030204" pitchFamily="49" charset="0"/>
              </a:rPr>
              <a:t>(), name='task'),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dirty="0"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3507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33116-71F0-5522-C690-51C184614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29A67E49-2146-F060-B1C4-45C22754FD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7" name="Текстов контейнер 6">
            <a:extLst>
              <a:ext uri="{FF2B5EF4-FFF2-40B4-BE49-F238E27FC236}">
                <a16:creationId xmlns:a16="http://schemas.microsoft.com/office/drawing/2014/main" id="{D8F7D378-73DD-44FA-0CB1-E637383075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Modify the main </a:t>
            </a:r>
            <a:r>
              <a:rPr lang="en-US" b="1" dirty="0"/>
              <a:t>URLs</a:t>
            </a: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56903699-B63D-824C-2E66-923708E29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9715594" cy="882654"/>
          </a:xfrm>
        </p:spPr>
        <p:txBody>
          <a:bodyPr/>
          <a:lstStyle/>
          <a:p>
            <a:r>
              <a:rPr lang="en-US" dirty="0"/>
              <a:t>Modifying the Main URLs</a:t>
            </a:r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3444E2E9-2993-ED82-661B-203A1F8F3274}"/>
              </a:ext>
            </a:extLst>
          </p:cNvPr>
          <p:cNvSpPr txBox="1"/>
          <p:nvPr/>
        </p:nvSpPr>
        <p:spPr>
          <a:xfrm>
            <a:off x="696000" y="1854000"/>
            <a:ext cx="10971655" cy="392162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dirty="0">
                <a:solidFill>
                  <a:schemeClr val="accent2"/>
                </a:solidFill>
                <a:latin typeface="Consolas" panose="020B0609020204030204" pitchFamily="49" charset="0"/>
              </a:rPr>
              <a:t># urls.py</a:t>
            </a:r>
            <a:endParaRPr lang="en-US" sz="2200" b="1" dirty="0">
              <a:latin typeface="Consolas" panose="020B0609020204030204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dirty="0">
                <a:latin typeface="Consolas" panose="020B0609020204030204" pitchFamily="49" charset="0"/>
              </a:rPr>
              <a:t>from </a:t>
            </a:r>
            <a:r>
              <a:rPr lang="en-US" sz="2200" b="1" dirty="0" err="1">
                <a:latin typeface="Consolas" panose="020B0609020204030204" pitchFamily="49" charset="0"/>
              </a:rPr>
              <a:t>django.contrib</a:t>
            </a:r>
            <a:r>
              <a:rPr lang="en-US" sz="2200" b="1" dirty="0">
                <a:latin typeface="Consolas" panose="020B0609020204030204" pitchFamily="49" charset="0"/>
              </a:rPr>
              <a:t> import admin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dirty="0">
                <a:latin typeface="Consolas" panose="020B0609020204030204" pitchFamily="49" charset="0"/>
              </a:rPr>
              <a:t>from </a:t>
            </a:r>
            <a:r>
              <a:rPr lang="en-US" sz="2200" b="1" dirty="0" err="1">
                <a:latin typeface="Consolas" panose="020B0609020204030204" pitchFamily="49" charset="0"/>
              </a:rPr>
              <a:t>django.urls</a:t>
            </a:r>
            <a:r>
              <a:rPr lang="en-US" sz="2200" b="1" dirty="0">
                <a:latin typeface="Consolas" panose="020B0609020204030204" pitchFamily="49" charset="0"/>
              </a:rPr>
              <a:t> import path, include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dirty="0">
                <a:latin typeface="Consolas" panose="020B0609020204030204" pitchFamily="49" charset="0"/>
              </a:rPr>
              <a:t>from </a:t>
            </a:r>
            <a:r>
              <a:rPr lang="en-US" sz="2200" b="1" dirty="0" err="1">
                <a:latin typeface="Consolas" panose="020B0609020204030204" pitchFamily="49" charset="0"/>
              </a:rPr>
              <a:t>django.conf</a:t>
            </a:r>
            <a:r>
              <a:rPr lang="en-US" sz="2200" b="1" dirty="0">
                <a:latin typeface="Consolas" panose="020B0609020204030204" pitchFamily="49" charset="0"/>
              </a:rPr>
              <a:t> import </a:t>
            </a:r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</a:rPr>
              <a:t>settings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dirty="0">
                <a:latin typeface="Consolas" panose="020B0609020204030204" pitchFamily="49" charset="0"/>
              </a:rPr>
              <a:t>from </a:t>
            </a:r>
            <a:r>
              <a:rPr lang="en-US" sz="2200" b="1" dirty="0" err="1">
                <a:latin typeface="Consolas" panose="020B0609020204030204" pitchFamily="49" charset="0"/>
              </a:rPr>
              <a:t>django.conf.urls.static</a:t>
            </a:r>
            <a:r>
              <a:rPr lang="en-US" sz="2200" b="1" dirty="0">
                <a:latin typeface="Consolas" panose="020B0609020204030204" pitchFamily="49" charset="0"/>
              </a:rPr>
              <a:t> import </a:t>
            </a:r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</a:rPr>
              <a:t>static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dirty="0">
              <a:latin typeface="Consolas" panose="020B0609020204030204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dirty="0" err="1">
                <a:latin typeface="Consolas" panose="020B0609020204030204" pitchFamily="49" charset="0"/>
              </a:rPr>
              <a:t>urlpatterns</a:t>
            </a:r>
            <a:r>
              <a:rPr lang="en-US" sz="2200" b="1" dirty="0">
                <a:latin typeface="Consolas" panose="020B0609020204030204" pitchFamily="49" charset="0"/>
              </a:rPr>
              <a:t> = [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dirty="0">
                <a:latin typeface="Consolas" panose="020B0609020204030204" pitchFamily="49" charset="0"/>
              </a:rPr>
              <a:t>    path('admin/', </a:t>
            </a:r>
            <a:r>
              <a:rPr lang="en-US" sz="2200" b="1" dirty="0" err="1">
                <a:latin typeface="Consolas" panose="020B0609020204030204" pitchFamily="49" charset="0"/>
              </a:rPr>
              <a:t>admin.site.urls</a:t>
            </a:r>
            <a:r>
              <a:rPr lang="en-US" sz="2200" b="1" dirty="0">
                <a:latin typeface="Consolas" panose="020B0609020204030204" pitchFamily="49" charset="0"/>
              </a:rPr>
              <a:t>),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dirty="0">
                <a:latin typeface="Consolas" panose="020B0609020204030204" pitchFamily="49" charset="0"/>
              </a:rPr>
              <a:t>    path('', include('</a:t>
            </a:r>
            <a:r>
              <a:rPr lang="en-US" sz="2200" b="1" dirty="0" err="1">
                <a:latin typeface="Consolas" panose="020B0609020204030204" pitchFamily="49" charset="0"/>
              </a:rPr>
              <a:t>image_parroter.</a:t>
            </a:r>
            <a:r>
              <a:rPr lang="en-US" sz="2200" b="1" dirty="0" err="1">
                <a:solidFill>
                  <a:schemeClr val="tx2"/>
                </a:solidFill>
                <a:latin typeface="Consolas" panose="020B0609020204030204" pitchFamily="49" charset="0"/>
              </a:rPr>
              <a:t>thumbnailer</a:t>
            </a:r>
            <a:r>
              <a:rPr lang="en-US" sz="2200" b="1" dirty="0" err="1">
                <a:latin typeface="Consolas" panose="020B0609020204030204" pitchFamily="49" charset="0"/>
              </a:rPr>
              <a:t>.urls</a:t>
            </a:r>
            <a:r>
              <a:rPr lang="en-US" sz="2200" b="1" dirty="0">
                <a:latin typeface="Consolas" panose="020B0609020204030204" pitchFamily="49" charset="0"/>
              </a:rPr>
              <a:t>'))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dirty="0">
                <a:latin typeface="Consolas" panose="020B0609020204030204" pitchFamily="49" charset="0"/>
              </a:rPr>
              <a:t>] + </a:t>
            </a:r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</a:rPr>
              <a:t>static</a:t>
            </a:r>
            <a:r>
              <a:rPr lang="en-US" sz="2200" b="1" dirty="0">
                <a:latin typeface="Consolas" panose="020B0609020204030204" pitchFamily="49" charset="0"/>
              </a:rPr>
              <a:t>(</a:t>
            </a:r>
            <a:r>
              <a:rPr lang="en-US" sz="2200" b="1" dirty="0" err="1">
                <a:solidFill>
                  <a:schemeClr val="tx2"/>
                </a:solidFill>
                <a:latin typeface="Consolas" panose="020B0609020204030204" pitchFamily="49" charset="0"/>
              </a:rPr>
              <a:t>settings</a:t>
            </a:r>
            <a:r>
              <a:rPr lang="en-US" sz="2200" b="1" dirty="0" err="1">
                <a:latin typeface="Consolas" panose="020B0609020204030204" pitchFamily="49" charset="0"/>
              </a:rPr>
              <a:t>.</a:t>
            </a:r>
            <a:r>
              <a:rPr lang="en-US" sz="22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MEDIA_URL</a:t>
            </a:r>
            <a:r>
              <a:rPr lang="en-US" sz="2200" b="1" dirty="0">
                <a:latin typeface="Consolas" panose="020B0609020204030204" pitchFamily="49" charset="0"/>
              </a:rPr>
              <a:t>, </a:t>
            </a:r>
            <a:r>
              <a:rPr lang="en-US" sz="22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document_root</a:t>
            </a:r>
            <a:r>
              <a:rPr lang="en-US" sz="2200" b="1" dirty="0">
                <a:latin typeface="Consolas" panose="020B0609020204030204" pitchFamily="49" charset="0"/>
              </a:rPr>
              <a:t>=</a:t>
            </a:r>
            <a:r>
              <a:rPr lang="en-US" sz="2200" b="1" dirty="0" err="1">
                <a:latin typeface="Consolas" panose="020B0609020204030204" pitchFamily="49" charset="0"/>
              </a:rPr>
              <a:t>settings.</a:t>
            </a:r>
            <a:r>
              <a:rPr lang="en-US" sz="22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MEDIA_ROOT</a:t>
            </a:r>
            <a:r>
              <a:rPr lang="en-US" sz="2200" b="1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6807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2D9FC510-E895-4A5B-8E03-846B0C4413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B869618D-7C4E-4BED-BC80-71F452CD60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Next, create a simple </a:t>
            </a:r>
            <a:r>
              <a:rPr lang="en-US" b="1" dirty="0">
                <a:solidFill>
                  <a:schemeClr val="bg1"/>
                </a:solidFill>
              </a:rPr>
              <a:t>template</a:t>
            </a:r>
            <a:r>
              <a:rPr lang="en-US" dirty="0"/>
              <a:t> so the user can </a:t>
            </a:r>
            <a:r>
              <a:rPr lang="en-US" b="1" dirty="0"/>
              <a:t>submit</a:t>
            </a:r>
            <a:r>
              <a:rPr lang="en-US" dirty="0"/>
              <a:t> an </a:t>
            </a:r>
            <a:br>
              <a:rPr lang="en-US" dirty="0"/>
            </a:br>
            <a:r>
              <a:rPr lang="en-US" b="1" dirty="0"/>
              <a:t>image file</a:t>
            </a:r>
          </a:p>
          <a:p>
            <a:r>
              <a:rPr lang="en-US" dirty="0"/>
              <a:t>The user should be able to:</a:t>
            </a:r>
          </a:p>
          <a:p>
            <a:pPr lvl="1"/>
            <a:r>
              <a:rPr lang="en-US" dirty="0"/>
              <a:t>Check the </a:t>
            </a:r>
            <a:r>
              <a:rPr lang="en-US" b="1" dirty="0">
                <a:solidFill>
                  <a:schemeClr val="bg1"/>
                </a:solidFill>
              </a:rPr>
              <a:t>status</a:t>
            </a:r>
            <a:r>
              <a:rPr lang="en-US" dirty="0"/>
              <a:t> of the submitted </a:t>
            </a:r>
            <a:r>
              <a:rPr lang="en-US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make_thumbnails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/>
              <a:t>tasks</a:t>
            </a:r>
          </a:p>
          <a:p>
            <a:pPr lvl="1"/>
            <a:r>
              <a:rPr lang="en-US" dirty="0"/>
              <a:t>Initiate a </a:t>
            </a:r>
            <a:r>
              <a:rPr lang="en-US" b="1" dirty="0">
                <a:solidFill>
                  <a:schemeClr val="bg1"/>
                </a:solidFill>
              </a:rPr>
              <a:t>download</a:t>
            </a:r>
            <a:r>
              <a:rPr lang="en-US" dirty="0"/>
              <a:t> of the resulting </a:t>
            </a:r>
            <a:r>
              <a:rPr lang="en-US" b="1" dirty="0"/>
              <a:t>thumbnails</a:t>
            </a:r>
          </a:p>
          <a:p>
            <a:r>
              <a:rPr lang="en-US" dirty="0"/>
              <a:t>You are provided with the </a:t>
            </a:r>
            <a:r>
              <a:rPr lang="en-US" b="1" dirty="0"/>
              <a:t>HTML file</a:t>
            </a:r>
            <a:r>
              <a:rPr lang="en-US" dirty="0"/>
              <a:t> as a resource</a:t>
            </a:r>
          </a:p>
          <a:p>
            <a:r>
              <a:rPr lang="en-US" dirty="0"/>
              <a:t>Test your application at </a:t>
            </a:r>
            <a:r>
              <a:rPr lang="en-US" b="1" i="1" u="sng" dirty="0">
                <a:solidFill>
                  <a:schemeClr val="bg1"/>
                </a:solidFill>
                <a:hlinkClick r:id="rId2"/>
              </a:rPr>
              <a:t>http://localhost:8000</a:t>
            </a:r>
            <a:endParaRPr lang="en-US" b="1" i="1" u="sng" dirty="0">
              <a:solidFill>
                <a:schemeClr val="bg1"/>
              </a:solidFill>
            </a:endParaRP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5D5F1626-C071-41C8-82BF-63689E80A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Template</a:t>
            </a:r>
          </a:p>
        </p:txBody>
      </p:sp>
    </p:spTree>
    <p:extLst>
      <p:ext uri="{BB962C8B-B14F-4D97-AF65-F5344CB8AC3E}">
        <p14:creationId xmlns:p14="http://schemas.microsoft.com/office/powerpoint/2010/main" val="320953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A16C05-C85C-BD6F-1DE7-E823A40D41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F3AE62-F6FC-0722-E1D2-02F22B260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Thumbnailer</a:t>
            </a:r>
            <a:r>
              <a:rPr lang="en-US" dirty="0"/>
              <a:t> Tasks</a:t>
            </a:r>
            <a:endParaRPr lang="bg-B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DD9BEB-02C4-A6E1-038E-C0F107640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631" y="1317043"/>
            <a:ext cx="6046737" cy="243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D71429-2F58-3700-6150-D359FE973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631" y="4080682"/>
            <a:ext cx="6046737" cy="243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57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F20A2-962B-83AB-2160-1170D91E0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5C1B93-F5CD-5232-FE6A-821AC6EFF4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75A78-0808-5458-65C7-25F7FE236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Thumbnailer</a:t>
            </a:r>
            <a:r>
              <a:rPr lang="en-US" dirty="0"/>
              <a:t> Tasks</a:t>
            </a:r>
            <a:endParaRPr lang="bg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54C712-FACE-D245-A02A-2DD3456A0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99" y="1345245"/>
            <a:ext cx="6795001" cy="2513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89BC81-4B9A-5B41-4DA2-26CA35DFB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000" y="2330192"/>
            <a:ext cx="4770000" cy="1528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9E4E82-3945-085C-49B1-F63A2E69E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999" y="4420780"/>
            <a:ext cx="11745001" cy="1528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837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">
            <a:extLst>
              <a:ext uri="{FF2B5EF4-FFF2-40B4-BE49-F238E27FC236}">
                <a16:creationId xmlns:a16="http://schemas.microsoft.com/office/drawing/2014/main" id="{9DE5559F-55C2-47F1-A321-B593B1EC63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37</a:t>
            </a:fld>
            <a:endParaRPr lang="en-US" dirty="0"/>
          </a:p>
        </p:txBody>
      </p:sp>
      <p:grpSp>
        <p:nvGrpSpPr>
          <p:cNvPr id="9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3" y="1294337"/>
            <a:ext cx="9190597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SoftUni Mascot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551645" y="3924000"/>
            <a:ext cx="2315076" cy="2505494"/>
          </a:xfrm>
          <a:prstGeom prst="rect">
            <a:avLst/>
          </a:prstGeom>
        </p:spPr>
      </p:pic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883" y="1506532"/>
            <a:ext cx="8303027" cy="4973756"/>
          </a:xfrm>
        </p:spPr>
        <p:txBody>
          <a:bodyPr>
            <a:norm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452438" lvl="0" indent="-452438">
              <a:buClr>
                <a:schemeClr val="bg2"/>
              </a:buClr>
            </a:pPr>
            <a:r>
              <a:rPr lang="en-US" b="1" dirty="0">
                <a:solidFill>
                  <a:schemeClr val="accent1"/>
                </a:solidFill>
              </a:rPr>
              <a:t>Asynchronous</a:t>
            </a:r>
            <a:r>
              <a:rPr lang="en-US" dirty="0"/>
              <a:t> Operations</a:t>
            </a:r>
          </a:p>
          <a:p>
            <a:pPr marL="452438" lvl="0" indent="-452438">
              <a:buClr>
                <a:schemeClr val="bg2"/>
              </a:buClr>
            </a:pPr>
            <a:r>
              <a:rPr lang="en-US" b="1" dirty="0">
                <a:solidFill>
                  <a:schemeClr val="accent1"/>
                </a:solidFill>
              </a:rPr>
              <a:t>Celery</a:t>
            </a:r>
          </a:p>
          <a:p>
            <a:pPr marL="1062023" lvl="1" indent="-452438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Job </a:t>
            </a:r>
            <a:r>
              <a:rPr lang="en-US" b="1" dirty="0">
                <a:solidFill>
                  <a:schemeClr val="accent1"/>
                </a:solidFill>
              </a:rPr>
              <a:t>Queue</a:t>
            </a:r>
          </a:p>
          <a:p>
            <a:pPr marL="1062023" lvl="1" indent="-452438">
              <a:buClr>
                <a:schemeClr val="bg2"/>
              </a:buClr>
            </a:pPr>
            <a:r>
              <a:rPr lang="en-US" b="1" dirty="0">
                <a:solidFill>
                  <a:schemeClr val="accent1"/>
                </a:solidFill>
              </a:rPr>
              <a:t>Scheduling</a:t>
            </a:r>
          </a:p>
          <a:p>
            <a:pPr marL="452438" indent="-452438">
              <a:buClr>
                <a:schemeClr val="bg2"/>
              </a:buClr>
            </a:pPr>
            <a:r>
              <a:rPr lang="en-US" b="1" dirty="0">
                <a:solidFill>
                  <a:schemeClr val="accent1"/>
                </a:solidFill>
              </a:rPr>
              <a:t>Redis</a:t>
            </a:r>
          </a:p>
          <a:p>
            <a:pPr marL="1062023" lvl="1" indent="-452438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Message </a:t>
            </a:r>
            <a:r>
              <a:rPr lang="en-US" b="1" dirty="0">
                <a:solidFill>
                  <a:schemeClr val="accent1"/>
                </a:solidFill>
              </a:rPr>
              <a:t>Broker</a:t>
            </a: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A67F800-7980-E3CA-7188-3C478C8E98B8}"/>
              </a:ext>
            </a:extLst>
          </p:cNvPr>
          <p:cNvGrpSpPr/>
          <p:nvPr/>
        </p:nvGrpSpPr>
        <p:grpSpPr>
          <a:xfrm>
            <a:off x="3737560" y="1622524"/>
            <a:ext cx="7787441" cy="3498930"/>
            <a:chOff x="3749351" y="1549902"/>
            <a:chExt cx="7787441" cy="3498930"/>
          </a:xfrm>
        </p:grpSpPr>
        <p:pic>
          <p:nvPicPr>
            <p:cNvPr id="7" name="Picture 6" descr="A picture containing text, sign, vector graphics&#10;&#10;Description automatically generated">
              <a:extLst>
                <a:ext uri="{FF2B5EF4-FFF2-40B4-BE49-F238E27FC236}">
                  <a16:creationId xmlns:a16="http://schemas.microsoft.com/office/drawing/2014/main" id="{15CE28B1-02BA-4014-E149-BF1EE0944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3020" y="1549902"/>
              <a:ext cx="1343039" cy="134303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5F82FF4F-4AD2-4B3B-1445-F3C6BA268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94661" y="3848395"/>
              <a:ext cx="1147961" cy="1147961"/>
            </a:xfrm>
            <a:prstGeom prst="rect">
              <a:avLst/>
            </a:prstGeom>
          </p:spPr>
        </p:pic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68CCA8DB-9EFC-F9BC-57AE-81E4F843E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9277" y="3871255"/>
              <a:ext cx="1147961" cy="1147961"/>
            </a:xfrm>
            <a:prstGeom prst="rect">
              <a:avLst/>
            </a:prstGeom>
          </p:spPr>
        </p:pic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3FDF9297-50FA-E866-B6CE-9D64B1E89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00306" y="3874225"/>
              <a:ext cx="1147961" cy="1147961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2A1BC0C9-7A7B-9C5B-B457-3E86E59EF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7738229" y="3900407"/>
              <a:ext cx="888756" cy="1043936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DBE174DA-A182-7E57-06D4-86AFA26D4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3749351" y="3928121"/>
              <a:ext cx="837913" cy="1040168"/>
            </a:xfrm>
            <a:prstGeom prst="rect">
              <a:avLst/>
            </a:prstGeom>
          </p:spPr>
        </p:pic>
        <p:pic>
          <p:nvPicPr>
            <p:cNvPr id="22" name="Picture 21" descr="Logo&#10;&#10;Description automatically generated">
              <a:extLst>
                <a:ext uri="{FF2B5EF4-FFF2-40B4-BE49-F238E27FC236}">
                  <a16:creationId xmlns:a16="http://schemas.microsoft.com/office/drawing/2014/main" id="{9B7FFC36-A4BC-7A53-AB82-82C398A47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279380" y="3876626"/>
              <a:ext cx="1257412" cy="1172206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FB2AEAC-BDEE-9D5F-67A3-17CEDA699052}"/>
                </a:ext>
              </a:extLst>
            </p:cNvPr>
            <p:cNvGrpSpPr/>
            <p:nvPr/>
          </p:nvGrpSpPr>
          <p:grpSpPr>
            <a:xfrm>
              <a:off x="4091553" y="3060524"/>
              <a:ext cx="6825992" cy="559921"/>
              <a:chOff x="1433768" y="2645180"/>
              <a:chExt cx="9324489" cy="783820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A38ABD5-1637-DC80-A922-DF10E4F75C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6000" y="2645180"/>
                <a:ext cx="1" cy="469190"/>
              </a:xfrm>
              <a:prstGeom prst="line">
                <a:avLst/>
              </a:prstGeom>
              <a:ln w="41275">
                <a:solidFill>
                  <a:srgbClr val="FFA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617B586A-0BC5-5E32-7E67-FD277547ED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33768" y="3114370"/>
                <a:ext cx="9324489" cy="314630"/>
              </a:xfrm>
              <a:prstGeom prst="rect">
                <a:avLst/>
              </a:prstGeom>
            </p:spPr>
          </p:pic>
        </p:grpSp>
      </p:grpSp>
      <p:pic>
        <p:nvPicPr>
          <p:cNvPr id="40" name="Picture 39" descr="Logo&#10;&#10;Description automatically generated">
            <a:extLst>
              <a:ext uri="{FF2B5EF4-FFF2-40B4-BE49-F238E27FC236}">
                <a16:creationId xmlns:a16="http://schemas.microsoft.com/office/drawing/2014/main" id="{9C30DD70-D438-6D27-35D3-8BB874966D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384" y="2319421"/>
            <a:ext cx="3660176" cy="4247149"/>
          </a:xfrm>
          <a:prstGeom prst="rect">
            <a:avLst/>
          </a:prstGeom>
        </p:spPr>
      </p:pic>
      <p:sp>
        <p:nvSpPr>
          <p:cNvPr id="2" name="Google Shape;441;p37">
            <a:extLst>
              <a:ext uri="{FF2B5EF4-FFF2-40B4-BE49-F238E27FC236}">
                <a16:creationId xmlns:a16="http://schemas.microsoft.com/office/drawing/2014/main" id="{2AFB472C-93C2-241B-75FA-457782840F92}"/>
              </a:ext>
            </a:extLst>
          </p:cNvPr>
          <p:cNvSpPr txBox="1">
            <a:spLocks/>
          </p:cNvSpPr>
          <p:nvPr/>
        </p:nvSpPr>
        <p:spPr>
          <a:xfrm>
            <a:off x="809628" y="703244"/>
            <a:ext cx="5916372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 sz="6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rgbClr val="234465"/>
              </a:buClr>
              <a:buSzPts val="8800"/>
            </a:pPr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  <p:pic>
        <p:nvPicPr>
          <p:cNvPr id="14" name="Картина 13">
            <a:extLst>
              <a:ext uri="{FF2B5EF4-FFF2-40B4-BE49-F238E27FC236}">
                <a16:creationId xmlns:a16="http://schemas.microsoft.com/office/drawing/2014/main" id="{54B365E9-8FD0-6D5B-2DFC-723EE5DDD55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91341" y="202022"/>
            <a:ext cx="2028825" cy="7905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A18BE4-94FE-4F4D-BE5F-C66B833A620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6424962"/>
            <a:ext cx="12192000" cy="45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606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SoftUni</a:t>
            </a:r>
            <a:r>
              <a:rPr lang="en-GB" b="1" dirty="0"/>
              <a:t> Diamond Partners</a:t>
            </a:r>
            <a:endParaRPr lang="bg-BG" dirty="0"/>
          </a:p>
        </p:txBody>
      </p:sp>
      <p:pic>
        <p:nvPicPr>
          <p:cNvPr id="4" name="Picture 3" descr="A picture containing logo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D42D0DF7-E76D-D3CD-565E-82F437070E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752" y="3222129"/>
            <a:ext cx="2399079" cy="1395031"/>
          </a:xfrm>
          <a:prstGeom prst="rect">
            <a:avLst/>
          </a:prstGeom>
        </p:spPr>
      </p:pic>
      <p:pic>
        <p:nvPicPr>
          <p:cNvPr id="18" name="Picture 17" descr="Logo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29C58C09-F0C6-1EC1-98F3-C17679D995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318" y="1540961"/>
            <a:ext cx="3171334" cy="1374001"/>
          </a:xfrm>
          <a:prstGeom prst="rect">
            <a:avLst/>
          </a:prstGeom>
        </p:spPr>
      </p:pic>
      <p:pic>
        <p:nvPicPr>
          <p:cNvPr id="19" name="Picture 18" descr="Text&#10;&#10;Description automatically generated with low confidence">
            <a:hlinkClick r:id="rId7"/>
            <a:extLst>
              <a:ext uri="{FF2B5EF4-FFF2-40B4-BE49-F238E27FC236}">
                <a16:creationId xmlns:a16="http://schemas.microsoft.com/office/drawing/2014/main" id="{0E321D4C-15EA-80AF-F2D1-84CF70EF35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93" b="25044"/>
          <a:stretch/>
        </p:blipFill>
        <p:spPr>
          <a:xfrm>
            <a:off x="3525923" y="1636302"/>
            <a:ext cx="3218139" cy="1098830"/>
          </a:xfrm>
          <a:prstGeom prst="rect">
            <a:avLst/>
          </a:prstGeom>
        </p:spPr>
      </p:pic>
      <p:pic>
        <p:nvPicPr>
          <p:cNvPr id="20" name="Picture 19" descr="A picture containing logo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1BBA2A48-9C92-DDDE-EB02-827350BBA74E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58" y="2825162"/>
            <a:ext cx="2672099" cy="1237015"/>
          </a:xfrm>
          <a:prstGeom prst="rect">
            <a:avLst/>
          </a:prstGeom>
        </p:spPr>
      </p:pic>
      <p:pic>
        <p:nvPicPr>
          <p:cNvPr id="21" name="Picture 20" descr="Shape&#10;&#10;Description automatically generated with medium confidence">
            <a:hlinkClick r:id="rId11"/>
            <a:extLst>
              <a:ext uri="{FF2B5EF4-FFF2-40B4-BE49-F238E27FC236}">
                <a16:creationId xmlns:a16="http://schemas.microsoft.com/office/drawing/2014/main" id="{E329FF98-9309-6F05-7413-9BBED74AF8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76" y="1700071"/>
            <a:ext cx="2956026" cy="1020064"/>
          </a:xfrm>
          <a:prstGeom prst="rect">
            <a:avLst/>
          </a:prstGeom>
        </p:spPr>
      </p:pic>
      <p:pic>
        <p:nvPicPr>
          <p:cNvPr id="22" name="Picture 21" descr="Text&#10;&#10;Description automatically generated with low confidence">
            <a:hlinkClick r:id="rId13"/>
            <a:extLst>
              <a:ext uri="{FF2B5EF4-FFF2-40B4-BE49-F238E27FC236}">
                <a16:creationId xmlns:a16="http://schemas.microsoft.com/office/drawing/2014/main" id="{315D200A-F76C-25DF-37B7-3CD7E7D0DFC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82" y="5409955"/>
            <a:ext cx="2888606" cy="651406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hlinkClick r:id="rId15"/>
            <a:extLst>
              <a:ext uri="{FF2B5EF4-FFF2-40B4-BE49-F238E27FC236}">
                <a16:creationId xmlns:a16="http://schemas.microsoft.com/office/drawing/2014/main" id="{3452E366-249B-1897-755B-66A1902909B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207" y="2784654"/>
            <a:ext cx="2502846" cy="1751992"/>
          </a:xfrm>
          <a:prstGeom prst="rect">
            <a:avLst/>
          </a:prstGeom>
        </p:spPr>
      </p:pic>
      <p:pic>
        <p:nvPicPr>
          <p:cNvPr id="24" name="Picture 23" descr="Logo&#10;&#10;Description automatically generated">
            <a:hlinkClick r:id="rId17"/>
            <a:extLst>
              <a:ext uri="{FF2B5EF4-FFF2-40B4-BE49-F238E27FC236}">
                <a16:creationId xmlns:a16="http://schemas.microsoft.com/office/drawing/2014/main" id="{5BA4E905-5CBE-FD72-EBC0-7145D318175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584" y="1497340"/>
            <a:ext cx="2487027" cy="1658017"/>
          </a:xfrm>
          <a:prstGeom prst="rect">
            <a:avLst/>
          </a:prstGeom>
        </p:spPr>
      </p:pic>
      <p:pic>
        <p:nvPicPr>
          <p:cNvPr id="9" name="Picture 8">
            <a:hlinkClick r:id="rId19"/>
            <a:extLst>
              <a:ext uri="{FF2B5EF4-FFF2-40B4-BE49-F238E27FC236}">
                <a16:creationId xmlns:a16="http://schemas.microsoft.com/office/drawing/2014/main" id="{BE0BF91B-0811-20F3-C779-1DFA0B363C17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405" y="3782977"/>
            <a:ext cx="3384648" cy="3384648"/>
          </a:xfrm>
          <a:prstGeom prst="rect">
            <a:avLst/>
          </a:prstGeom>
        </p:spPr>
      </p:pic>
      <p:pic>
        <p:nvPicPr>
          <p:cNvPr id="11" name="Picture 10">
            <a:hlinkClick r:id="rId21"/>
            <a:extLst>
              <a:ext uri="{FF2B5EF4-FFF2-40B4-BE49-F238E27FC236}">
                <a16:creationId xmlns:a16="http://schemas.microsoft.com/office/drawing/2014/main" id="{F8277CF8-CD6F-1248-4605-6D353438FAEC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2" b="26141"/>
          <a:stretch/>
        </p:blipFill>
        <p:spPr>
          <a:xfrm>
            <a:off x="3463865" y="3020223"/>
            <a:ext cx="3092395" cy="1627409"/>
          </a:xfrm>
          <a:prstGeom prst="rect">
            <a:avLst/>
          </a:prstGeom>
        </p:spPr>
      </p:pic>
      <p:pic>
        <p:nvPicPr>
          <p:cNvPr id="13" name="Picture 12">
            <a:hlinkClick r:id="rId23"/>
            <a:extLst>
              <a:ext uri="{FF2B5EF4-FFF2-40B4-BE49-F238E27FC236}">
                <a16:creationId xmlns:a16="http://schemas.microsoft.com/office/drawing/2014/main" id="{37384EE4-2541-7F77-20C2-5C79AA90C7DD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05" b="33481"/>
          <a:stretch/>
        </p:blipFill>
        <p:spPr>
          <a:xfrm>
            <a:off x="421290" y="4234901"/>
            <a:ext cx="3011398" cy="936998"/>
          </a:xfrm>
          <a:prstGeom prst="rect">
            <a:avLst/>
          </a:prstGeom>
        </p:spPr>
      </p:pic>
      <p:pic>
        <p:nvPicPr>
          <p:cNvPr id="15" name="Picture 14">
            <a:hlinkClick r:id="rId25"/>
            <a:extLst>
              <a:ext uri="{FF2B5EF4-FFF2-40B4-BE49-F238E27FC236}">
                <a16:creationId xmlns:a16="http://schemas.microsoft.com/office/drawing/2014/main" id="{5F6294B5-4B89-9EBD-0440-6D894325EC0B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81" b="38757"/>
          <a:stretch/>
        </p:blipFill>
        <p:spPr>
          <a:xfrm>
            <a:off x="4029418" y="4913870"/>
            <a:ext cx="4127432" cy="137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5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лавие 2">
            <a:extLst>
              <a:ext uri="{FF2B5EF4-FFF2-40B4-BE49-F238E27FC236}">
                <a16:creationId xmlns:a16="http://schemas.microsoft.com/office/drawing/2014/main" id="{E439EA0E-9D8E-40C3-BE30-74577AAA198E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Asynchronous Operations</a:t>
            </a:r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CB982857-B07D-4B4A-B296-B55A002EE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300" y="1674000"/>
            <a:ext cx="2303400" cy="23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9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endParaRPr lang="en-US" sz="3000" noProof="1"/>
          </a:p>
          <a:p>
            <a:r>
              <a:rPr lang="en-US" sz="3400" dirty="0"/>
              <a:t>Software University @ Facebook</a:t>
            </a:r>
          </a:p>
          <a:p>
            <a:pPr lvl="1"/>
            <a:r>
              <a:rPr lang="en-US" sz="3000" noProof="1">
                <a:hlinkClick r:id="rId4"/>
              </a:rPr>
              <a:t>facebook.com/SoftwareUniversity</a:t>
            </a:r>
            <a:endParaRPr lang="bg-BG" sz="3000" noProof="1"/>
          </a:p>
          <a:p>
            <a:r>
              <a:rPr lang="en-US" sz="3400" dirty="0" err="1"/>
              <a:t>SoftUni</a:t>
            </a:r>
            <a:r>
              <a:rPr lang="en-US" sz="3400" dirty="0"/>
              <a:t> Global</a:t>
            </a:r>
            <a:endParaRPr lang="bg-BG" sz="3400" dirty="0"/>
          </a:p>
          <a:p>
            <a:pPr lvl="1"/>
            <a:r>
              <a:rPr lang="en-US" sz="3000" noProof="1">
                <a:hlinkClick r:id="rId5"/>
              </a:rPr>
              <a:t>softuni.org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>
          <a:xfrm>
            <a:off x="172286" y="108873"/>
            <a:ext cx="9742626" cy="882654"/>
          </a:xfrm>
        </p:spPr>
        <p:txBody>
          <a:bodyPr/>
          <a:lstStyle/>
          <a:p>
            <a:r>
              <a:rPr lang="en-US" smtClean="0"/>
              <a:t>Trainings @ Software University</a:t>
            </a:r>
            <a:r>
              <a:rPr lang="bg-BG" smtClean="0"/>
              <a:t> (</a:t>
            </a:r>
            <a:r>
              <a:rPr lang="en-US" smtClean="0"/>
              <a:t>SoftUni)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ECC54C56-F593-4D42-99DF-2CD0FC92E4E0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3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en-US" dirty="0" err="1"/>
              <a:t>SoftUni</a:t>
            </a:r>
            <a:r>
              <a:rPr lang="en-US" dirty="0"/>
              <a:t> – </a:t>
            </a:r>
            <a:r>
              <a:rPr lang="en-US" dirty="0">
                <a:hlinkClick r:id="rId3"/>
              </a:rPr>
              <a:t>https://about.softuni.bg/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en-US" dirty="0" err="1"/>
              <a:t>SoftUni</a:t>
            </a:r>
            <a:r>
              <a:rPr lang="en-US" dirty="0"/>
              <a:t> Global – </a:t>
            </a:r>
            <a:r>
              <a:rPr lang="en-US" dirty="0">
                <a:hlinkClick r:id="rId5"/>
              </a:rPr>
              <a:t>https://softuni.org</a:t>
            </a:r>
            <a:r>
              <a:rPr lang="en-US" dirty="0"/>
              <a:t> </a:t>
            </a:r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0FBCF15D-5217-44C3-8B1D-4C5A06ECFE6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5324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F56276E4-6641-4DCB-8F0C-61D8A27F3D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36000" y="1089000"/>
            <a:ext cx="9990000" cy="554658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An </a:t>
            </a:r>
            <a:r>
              <a:rPr lang="en-US" b="1" dirty="0">
                <a:solidFill>
                  <a:schemeClr val="accent1"/>
                </a:solidFill>
              </a:rPr>
              <a:t>Asynchronous Operation </a:t>
            </a:r>
            <a:r>
              <a:rPr lang="en-US" dirty="0">
                <a:solidFill>
                  <a:schemeClr val="tx2"/>
                </a:solidFill>
              </a:rPr>
              <a:t>is a </a:t>
            </a:r>
            <a:r>
              <a:rPr lang="en-US" b="1" dirty="0">
                <a:solidFill>
                  <a:schemeClr val="accent1"/>
                </a:solidFill>
              </a:rPr>
              <a:t>computation</a:t>
            </a:r>
            <a:r>
              <a:rPr lang="en-US" dirty="0">
                <a:solidFill>
                  <a:schemeClr val="tx2"/>
                </a:solidFill>
              </a:rPr>
              <a:t> or </a:t>
            </a:r>
            <a:r>
              <a:rPr lang="en-US" b="1" dirty="0">
                <a:solidFill>
                  <a:schemeClr val="accent1"/>
                </a:solidFill>
              </a:rPr>
              <a:t>task</a:t>
            </a:r>
            <a:r>
              <a:rPr lang="en-US" dirty="0">
                <a:solidFill>
                  <a:schemeClr val="tx2"/>
                </a:solidFill>
              </a:rPr>
              <a:t> that </a:t>
            </a:r>
            <a:r>
              <a:rPr lang="en-US" b="1" dirty="0">
                <a:solidFill>
                  <a:schemeClr val="accent1"/>
                </a:solidFill>
              </a:rPr>
              <a:t>doesn't block </a:t>
            </a:r>
            <a:r>
              <a:rPr lang="en-US" dirty="0">
                <a:solidFill>
                  <a:schemeClr val="tx2"/>
                </a:solidFill>
              </a:rPr>
              <a:t>the </a:t>
            </a:r>
            <a:r>
              <a:rPr lang="en-US" b="1" dirty="0">
                <a:solidFill>
                  <a:schemeClr val="accent1"/>
                </a:solidFill>
              </a:rPr>
              <a:t>main thread </a:t>
            </a:r>
            <a:r>
              <a:rPr lang="en-US" dirty="0">
                <a:solidFill>
                  <a:schemeClr val="tx2"/>
                </a:solidFill>
              </a:rPr>
              <a:t>of </a:t>
            </a:r>
            <a:r>
              <a:rPr lang="en-US" b="1" dirty="0">
                <a:solidFill>
                  <a:schemeClr val="accent1"/>
                </a:solidFill>
              </a:rPr>
              <a:t>execution</a:t>
            </a:r>
            <a:r>
              <a:rPr lang="en-US" dirty="0">
                <a:solidFill>
                  <a:schemeClr val="tx2"/>
                </a:solidFill>
              </a:rPr>
              <a:t>, allowing </a:t>
            </a:r>
            <a:r>
              <a:rPr lang="en-US" b="1" dirty="0">
                <a:solidFill>
                  <a:schemeClr val="tx2"/>
                </a:solidFill>
              </a:rPr>
              <a:t>other operations </a:t>
            </a:r>
            <a:r>
              <a:rPr lang="en-US" dirty="0">
                <a:solidFill>
                  <a:schemeClr val="tx2"/>
                </a:solidFill>
              </a:rPr>
              <a:t>to </a:t>
            </a:r>
            <a:r>
              <a:rPr lang="en-US" b="1" dirty="0">
                <a:solidFill>
                  <a:schemeClr val="tx2"/>
                </a:solidFill>
              </a:rPr>
              <a:t>proceed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</a:rPr>
              <a:t>concurrently</a:t>
            </a:r>
          </a:p>
          <a:p>
            <a:r>
              <a:rPr lang="en-US" dirty="0">
                <a:solidFill>
                  <a:schemeClr val="tx2"/>
                </a:solidFill>
              </a:rPr>
              <a:t>The operation </a:t>
            </a:r>
            <a:r>
              <a:rPr lang="en-US" b="1" dirty="0">
                <a:solidFill>
                  <a:schemeClr val="tx2"/>
                </a:solidFill>
              </a:rPr>
              <a:t>runs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</a:rPr>
              <a:t>independently</a:t>
            </a:r>
            <a:r>
              <a:rPr lang="en-US" dirty="0">
                <a:solidFill>
                  <a:schemeClr val="tx2"/>
                </a:solidFill>
              </a:rPr>
              <a:t> of the </a:t>
            </a:r>
            <a:r>
              <a:rPr lang="en-US" b="1" dirty="0">
                <a:solidFill>
                  <a:schemeClr val="tx2"/>
                </a:solidFill>
              </a:rPr>
              <a:t>main </a:t>
            </a:r>
            <a:r>
              <a:rPr lang="en-US" dirty="0">
                <a:solidFill>
                  <a:schemeClr val="tx2"/>
                </a:solidFill>
              </a:rPr>
              <a:t>program</a:t>
            </a:r>
            <a:r>
              <a:rPr lang="en-US" b="1" dirty="0">
                <a:solidFill>
                  <a:schemeClr val="tx2"/>
                </a:solidFill>
              </a:rPr>
              <a:t> flow</a:t>
            </a:r>
            <a:r>
              <a:rPr lang="en-US" dirty="0">
                <a:solidFill>
                  <a:schemeClr val="tx2"/>
                </a:solidFill>
              </a:rPr>
              <a:t>, enabling </a:t>
            </a:r>
            <a:r>
              <a:rPr lang="en-US" b="1" dirty="0">
                <a:solidFill>
                  <a:schemeClr val="accent1"/>
                </a:solidFill>
              </a:rPr>
              <a:t>parallelism</a:t>
            </a:r>
            <a:r>
              <a:rPr lang="en-US" dirty="0">
                <a:solidFill>
                  <a:schemeClr val="tx2"/>
                </a:solidFill>
              </a:rPr>
              <a:t> and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non-blocking</a:t>
            </a:r>
            <a:r>
              <a:rPr lang="en-US" dirty="0">
                <a:solidFill>
                  <a:schemeClr val="tx2"/>
                </a:solidFill>
              </a:rPr>
              <a:t> behavior</a:t>
            </a:r>
          </a:p>
          <a:p>
            <a:r>
              <a:rPr lang="en-US" dirty="0">
                <a:solidFill>
                  <a:schemeClr val="tx2"/>
                </a:solidFill>
              </a:rPr>
              <a:t>Once an </a:t>
            </a:r>
            <a:r>
              <a:rPr lang="en-US" b="1" dirty="0">
                <a:solidFill>
                  <a:schemeClr val="accent1"/>
                </a:solidFill>
              </a:rPr>
              <a:t>asynchronous</a:t>
            </a:r>
            <a:r>
              <a:rPr lang="en-US" dirty="0">
                <a:solidFill>
                  <a:schemeClr val="tx2"/>
                </a:solidFill>
              </a:rPr>
              <a:t> operation is </a:t>
            </a:r>
            <a:r>
              <a:rPr lang="en-US" b="1" dirty="0">
                <a:solidFill>
                  <a:schemeClr val="accent1"/>
                </a:solidFill>
              </a:rPr>
              <a:t>initiated</a:t>
            </a:r>
            <a:r>
              <a:rPr lang="en-US" dirty="0">
                <a:solidFill>
                  <a:schemeClr val="tx2"/>
                </a:solidFill>
              </a:rPr>
              <a:t>, the program </a:t>
            </a:r>
            <a:r>
              <a:rPr lang="en-US" b="1" dirty="0">
                <a:solidFill>
                  <a:schemeClr val="accent1"/>
                </a:solidFill>
              </a:rPr>
              <a:t>can continue </a:t>
            </a:r>
            <a:r>
              <a:rPr lang="en-US" dirty="0">
                <a:solidFill>
                  <a:schemeClr val="tx2"/>
                </a:solidFill>
              </a:rPr>
              <a:t>with </a:t>
            </a:r>
            <a:r>
              <a:rPr lang="en-US" b="1" dirty="0">
                <a:solidFill>
                  <a:schemeClr val="tx2"/>
                </a:solidFill>
              </a:rPr>
              <a:t>other tasks </a:t>
            </a:r>
            <a:r>
              <a:rPr lang="en-US" b="1" dirty="0">
                <a:solidFill>
                  <a:schemeClr val="accent1"/>
                </a:solidFill>
              </a:rPr>
              <a:t>before</a:t>
            </a:r>
            <a:r>
              <a:rPr lang="en-US" dirty="0">
                <a:solidFill>
                  <a:schemeClr val="tx2"/>
                </a:solidFill>
              </a:rPr>
              <a:t> the operation </a:t>
            </a:r>
            <a:r>
              <a:rPr lang="en-US" b="1" dirty="0">
                <a:solidFill>
                  <a:schemeClr val="tx2"/>
                </a:solidFill>
              </a:rPr>
              <a:t>completes</a:t>
            </a: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22B0AEC9-4CBB-4E1A-8F6D-D057FAEE8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Asynchronous Operation?</a:t>
            </a:r>
          </a:p>
        </p:txBody>
      </p:sp>
    </p:spTree>
    <p:extLst>
      <p:ext uri="{BB962C8B-B14F-4D97-AF65-F5344CB8AC3E}">
        <p14:creationId xmlns:p14="http://schemas.microsoft.com/office/powerpoint/2010/main" val="320796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65593-4276-AA0D-8879-B7625C690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D56A24D-0F9E-C125-CBF2-15DDDEFFC2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When you execute something </a:t>
            </a:r>
            <a:r>
              <a:rPr lang="en-US" b="1" dirty="0">
                <a:solidFill>
                  <a:schemeClr val="accent1"/>
                </a:solidFill>
              </a:rPr>
              <a:t>synchronously</a:t>
            </a:r>
            <a:r>
              <a:rPr lang="en-US" dirty="0"/>
              <a:t>, you </a:t>
            </a:r>
            <a:r>
              <a:rPr lang="en-US" b="1" dirty="0">
                <a:solidFill>
                  <a:schemeClr val="accent1"/>
                </a:solidFill>
              </a:rPr>
              <a:t>must wait </a:t>
            </a:r>
            <a:r>
              <a:rPr lang="en-US" dirty="0"/>
              <a:t>for it to </a:t>
            </a:r>
            <a:r>
              <a:rPr lang="en-US" b="1" dirty="0"/>
              <a:t>complete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before</a:t>
            </a:r>
            <a:r>
              <a:rPr lang="en-US" dirty="0"/>
              <a:t> </a:t>
            </a:r>
            <a:r>
              <a:rPr lang="en-US" b="1" dirty="0"/>
              <a:t>proceeding</a:t>
            </a:r>
            <a:r>
              <a:rPr lang="en-US" dirty="0"/>
              <a:t> to the </a:t>
            </a:r>
            <a:r>
              <a:rPr lang="en-US" b="1" dirty="0"/>
              <a:t>next task</a:t>
            </a:r>
            <a:endParaRPr lang="bg-BG" b="1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CF2384AB-D03C-DC85-FF0B-460B7C260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9715594" cy="882654"/>
          </a:xfrm>
        </p:spPr>
        <p:txBody>
          <a:bodyPr/>
          <a:lstStyle/>
          <a:p>
            <a:r>
              <a:rPr lang="en-US" dirty="0"/>
              <a:t>Synchronous vs. Asynchronous</a:t>
            </a:r>
          </a:p>
        </p:txBody>
      </p:sp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FF551CD5-F5D8-5A47-3C45-6ABD4251D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2484000"/>
            <a:ext cx="6570000" cy="4014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757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7585B504-3583-4F8A-BEC1-AF7CBEA1CB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6" name="Текстов контейнер 5">
            <a:extLst>
              <a:ext uri="{FF2B5EF4-FFF2-40B4-BE49-F238E27FC236}">
                <a16:creationId xmlns:a16="http://schemas.microsoft.com/office/drawing/2014/main" id="{AEF50EA0-2139-44A4-AF9F-4DFA79C544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04404"/>
            <a:ext cx="10254444" cy="554658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With </a:t>
            </a:r>
            <a:r>
              <a:rPr lang="en-US" b="1" dirty="0">
                <a:solidFill>
                  <a:schemeClr val="accent1"/>
                </a:solidFill>
              </a:rPr>
              <a:t>asynchronous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1"/>
                </a:solidFill>
              </a:rPr>
              <a:t>execution</a:t>
            </a:r>
            <a:r>
              <a:rPr lang="en-US" dirty="0"/>
              <a:t>, you </a:t>
            </a:r>
            <a:r>
              <a:rPr lang="en-US" b="1" dirty="0">
                <a:solidFill>
                  <a:schemeClr val="accent1"/>
                </a:solidFill>
              </a:rPr>
              <a:t>initiate</a:t>
            </a:r>
            <a:r>
              <a:rPr lang="en-US" dirty="0"/>
              <a:t> a </a:t>
            </a:r>
            <a:r>
              <a:rPr lang="en-US" b="1" dirty="0">
                <a:solidFill>
                  <a:schemeClr val="accent1"/>
                </a:solidFill>
              </a:rPr>
              <a:t>routine</a:t>
            </a:r>
            <a:r>
              <a:rPr lang="en-US" dirty="0"/>
              <a:t> and allow it to </a:t>
            </a:r>
            <a:r>
              <a:rPr lang="en-US" b="1" dirty="0"/>
              <a:t>run</a:t>
            </a:r>
            <a:r>
              <a:rPr lang="en-US" dirty="0"/>
              <a:t> in the </a:t>
            </a:r>
            <a:r>
              <a:rPr lang="en-US" b="1" dirty="0">
                <a:solidFill>
                  <a:schemeClr val="accent1"/>
                </a:solidFill>
              </a:rPr>
              <a:t>background</a:t>
            </a:r>
            <a:r>
              <a:rPr lang="en-US" dirty="0"/>
              <a:t> while starting </a:t>
            </a:r>
            <a:r>
              <a:rPr lang="en-US" b="1" dirty="0">
                <a:solidFill>
                  <a:schemeClr val="accent1"/>
                </a:solidFill>
              </a:rPr>
              <a:t>subsequent</a:t>
            </a:r>
            <a:r>
              <a:rPr lang="en-US" dirty="0"/>
              <a:t> </a:t>
            </a:r>
            <a:r>
              <a:rPr lang="en-US" b="1" dirty="0"/>
              <a:t>tasks</a:t>
            </a:r>
            <a:endParaRPr lang="en-US" dirty="0"/>
          </a:p>
          <a:p>
            <a:pPr lvl="1"/>
            <a:r>
              <a:rPr lang="en-US" dirty="0"/>
              <a:t>At some point, you may need to </a:t>
            </a:r>
            <a:r>
              <a:rPr lang="en-US" b="1" dirty="0">
                <a:solidFill>
                  <a:schemeClr val="accent1"/>
                </a:solidFill>
              </a:rPr>
              <a:t>synchronize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1"/>
                </a:solidFill>
              </a:rPr>
              <a:t>wait</a:t>
            </a:r>
            <a:r>
              <a:rPr lang="en-US" dirty="0"/>
              <a:t> for </a:t>
            </a:r>
            <a:r>
              <a:rPr lang="en-US" b="1" dirty="0"/>
              <a:t>specific operations </a:t>
            </a:r>
            <a:r>
              <a:rPr lang="en-US" dirty="0"/>
              <a:t>to </a:t>
            </a:r>
            <a:r>
              <a:rPr lang="en-US" b="1" dirty="0">
                <a:solidFill>
                  <a:schemeClr val="accent1"/>
                </a:solidFill>
              </a:rPr>
              <a:t>finish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accent1"/>
                </a:solidFill>
              </a:rPr>
              <a:t>asynchronous</a:t>
            </a:r>
            <a:r>
              <a:rPr lang="en-US" dirty="0"/>
              <a:t> model enables </a:t>
            </a:r>
            <a:r>
              <a:rPr lang="en-US" b="1" dirty="0">
                <a:solidFill>
                  <a:schemeClr val="accent1"/>
                </a:solidFill>
              </a:rPr>
              <a:t>concurrent </a:t>
            </a:r>
            <a:r>
              <a:rPr lang="en-US" b="1" dirty="0"/>
              <a:t>execution</a:t>
            </a:r>
            <a:r>
              <a:rPr lang="en-US" dirty="0"/>
              <a:t> of </a:t>
            </a:r>
            <a:r>
              <a:rPr lang="en-US" b="1" dirty="0">
                <a:solidFill>
                  <a:schemeClr val="accent1"/>
                </a:solidFill>
              </a:rPr>
              <a:t>multiple</a:t>
            </a:r>
            <a:r>
              <a:rPr lang="en-US" b="1" dirty="0"/>
              <a:t> tasks</a:t>
            </a:r>
          </a:p>
          <a:p>
            <a:pPr lvl="1"/>
            <a:r>
              <a:rPr lang="en-US" dirty="0"/>
              <a:t>While </a:t>
            </a:r>
            <a:r>
              <a:rPr lang="en-US" b="1" dirty="0"/>
              <a:t>A</a:t>
            </a:r>
            <a:r>
              <a:rPr lang="en-US" dirty="0"/>
              <a:t> is </a:t>
            </a:r>
            <a:r>
              <a:rPr lang="en-US" b="1" dirty="0">
                <a:solidFill>
                  <a:schemeClr val="accent1"/>
                </a:solidFill>
              </a:rPr>
              <a:t>still running</a:t>
            </a:r>
            <a:r>
              <a:rPr lang="en-US" dirty="0"/>
              <a:t>, you can </a:t>
            </a:r>
            <a:r>
              <a:rPr lang="en-US" b="1" dirty="0">
                <a:solidFill>
                  <a:schemeClr val="accent1"/>
                </a:solidFill>
              </a:rPr>
              <a:t>execute</a:t>
            </a:r>
            <a:r>
              <a:rPr lang="en-US" dirty="0"/>
              <a:t> </a:t>
            </a:r>
            <a:r>
              <a:rPr lang="en-US" b="1" dirty="0"/>
              <a:t>B</a:t>
            </a:r>
            <a:r>
              <a:rPr lang="en-US" dirty="0"/>
              <a:t>, </a:t>
            </a:r>
            <a:r>
              <a:rPr lang="en-US" b="1" dirty="0"/>
              <a:t>C</a:t>
            </a:r>
            <a:r>
              <a:rPr lang="en-US" dirty="0"/>
              <a:t>, or </a:t>
            </a:r>
            <a:r>
              <a:rPr lang="en-US" b="1" dirty="0"/>
              <a:t>D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</a:rPr>
              <a:t>maximizing</a:t>
            </a:r>
            <a:r>
              <a:rPr lang="en-US" dirty="0"/>
              <a:t> </a:t>
            </a:r>
            <a:r>
              <a:rPr lang="en-US" b="1" dirty="0"/>
              <a:t>resource</a:t>
            </a:r>
            <a:r>
              <a:rPr lang="en-US" dirty="0"/>
              <a:t> </a:t>
            </a:r>
            <a:r>
              <a:rPr lang="en-US" b="1" dirty="0"/>
              <a:t>utilization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1"/>
                </a:solidFill>
              </a:rPr>
              <a:t>reducing</a:t>
            </a:r>
            <a:r>
              <a:rPr lang="en-US" dirty="0"/>
              <a:t> </a:t>
            </a:r>
            <a:br>
              <a:rPr lang="en-US" dirty="0"/>
            </a:br>
            <a:r>
              <a:rPr lang="en-US" b="1" dirty="0"/>
              <a:t>wait times</a:t>
            </a:r>
          </a:p>
        </p:txBody>
      </p:sp>
      <p:sp>
        <p:nvSpPr>
          <p:cNvPr id="5" name="Заглавие 4">
            <a:extLst>
              <a:ext uri="{FF2B5EF4-FFF2-40B4-BE49-F238E27FC236}">
                <a16:creationId xmlns:a16="http://schemas.microsoft.com/office/drawing/2014/main" id="{DEC841F1-BA37-47CA-AF19-CC1ADF9D9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9E5DB464-9783-49B1-AEBA-59C8840600B5}"/>
              </a:ext>
            </a:extLst>
          </p:cNvPr>
          <p:cNvSpPr txBox="1"/>
          <p:nvPr/>
        </p:nvSpPr>
        <p:spPr>
          <a:xfrm>
            <a:off x="5016000" y="5971219"/>
            <a:ext cx="2925000" cy="67977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dirty="0"/>
              <a:t>A -&gt; B -&gt; C -&gt; D</a:t>
            </a:r>
          </a:p>
        </p:txBody>
      </p:sp>
    </p:spTree>
    <p:extLst>
      <p:ext uri="{BB962C8B-B14F-4D97-AF65-F5344CB8AC3E}">
        <p14:creationId xmlns:p14="http://schemas.microsoft.com/office/powerpoint/2010/main" val="415990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520C9-4B1B-8C5B-0A65-92EDFBAA49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4F4D3-2738-B239-AEF2-6B9B7A22A4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930042" cy="5528766"/>
          </a:xfrm>
        </p:spPr>
        <p:txBody>
          <a:bodyPr/>
          <a:lstStyle/>
          <a:p>
            <a:r>
              <a:rPr lang="en-US" dirty="0"/>
              <a:t>When </a:t>
            </a:r>
            <a:r>
              <a:rPr lang="en-US" b="1" dirty="0"/>
              <a:t>accessing</a:t>
            </a:r>
            <a:r>
              <a:rPr lang="en-US" dirty="0"/>
              <a:t> a modern </a:t>
            </a:r>
            <a:r>
              <a:rPr lang="en-US" b="1" dirty="0"/>
              <a:t>website</a:t>
            </a:r>
            <a:r>
              <a:rPr lang="en-US" dirty="0"/>
              <a:t>, some of its </a:t>
            </a:r>
            <a:r>
              <a:rPr lang="en-US" b="1" dirty="0">
                <a:solidFill>
                  <a:schemeClr val="accent1"/>
                </a:solidFill>
              </a:rPr>
              <a:t>resources </a:t>
            </a:r>
            <a:r>
              <a:rPr lang="en-US" dirty="0"/>
              <a:t>are typically </a:t>
            </a:r>
            <a:r>
              <a:rPr lang="en-US" b="1" dirty="0"/>
              <a:t>loaded </a:t>
            </a:r>
            <a:r>
              <a:rPr lang="en-US" b="1" dirty="0">
                <a:solidFill>
                  <a:schemeClr val="accent1"/>
                </a:solidFill>
              </a:rPr>
              <a:t>asynchronously</a:t>
            </a:r>
          </a:p>
          <a:p>
            <a:r>
              <a:rPr lang="en-US" dirty="0"/>
              <a:t>This approach </a:t>
            </a:r>
            <a:r>
              <a:rPr lang="en-US" b="1" dirty="0">
                <a:solidFill>
                  <a:schemeClr val="accent1"/>
                </a:solidFill>
              </a:rPr>
              <a:t>improves</a:t>
            </a:r>
            <a:r>
              <a:rPr lang="en-US" dirty="0"/>
              <a:t> </a:t>
            </a:r>
            <a:r>
              <a:rPr lang="en-US" b="1" dirty="0"/>
              <a:t>loading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times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1"/>
                </a:solidFill>
              </a:rPr>
              <a:t>enhances</a:t>
            </a:r>
            <a:r>
              <a:rPr lang="en-US" dirty="0"/>
              <a:t> </a:t>
            </a:r>
            <a:br>
              <a:rPr lang="en-US" dirty="0"/>
            </a:br>
            <a:r>
              <a:rPr lang="en-US" b="1" dirty="0">
                <a:solidFill>
                  <a:schemeClr val="tx2"/>
                </a:solidFill>
              </a:rPr>
              <a:t>user experience</a:t>
            </a:r>
            <a:endParaRPr lang="bg-BG" b="1" dirty="0">
              <a:solidFill>
                <a:schemeClr val="accent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BA350C-26C6-B4D4-19D5-CD4024002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Operations</a:t>
            </a:r>
            <a:endParaRPr lang="bg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3848FA-E855-93BB-A748-E9A6400BE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320" y="3249000"/>
            <a:ext cx="5418680" cy="31790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094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AEA2B-1352-CB6C-DFA3-C11791C7A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221A2F-AA2D-44E3-88A8-7C840B89AB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713DEB9-DDB2-1579-0B09-DF6AC92A3A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1790" y="1224000"/>
            <a:ext cx="11499210" cy="5495092"/>
          </a:xfrm>
        </p:spPr>
        <p:txBody>
          <a:bodyPr/>
          <a:lstStyle/>
          <a:p>
            <a:r>
              <a:rPr lang="en-US" sz="2000" dirty="0"/>
              <a:t>import </a:t>
            </a:r>
            <a:r>
              <a:rPr lang="en-US" sz="2000" dirty="0" err="1">
                <a:solidFill>
                  <a:schemeClr val="accent1"/>
                </a:solidFill>
              </a:rPr>
              <a:t>asyncio</a:t>
            </a:r>
            <a:endParaRPr lang="en-US" sz="2000" dirty="0">
              <a:solidFill>
                <a:schemeClr val="accent1"/>
              </a:solidFill>
            </a:endParaRPr>
          </a:p>
          <a:p>
            <a:endParaRPr lang="en-US" sz="1000" dirty="0"/>
          </a:p>
          <a:p>
            <a:r>
              <a:rPr lang="en-US" sz="2000" dirty="0">
                <a:solidFill>
                  <a:schemeClr val="accent1"/>
                </a:solidFill>
              </a:rPr>
              <a:t>async</a:t>
            </a:r>
            <a:r>
              <a:rPr lang="en-US" sz="2000" dirty="0"/>
              <a:t> def </a:t>
            </a:r>
            <a:r>
              <a:rPr lang="en-US" sz="2000" dirty="0" err="1"/>
              <a:t>do_work</a:t>
            </a:r>
            <a:r>
              <a:rPr lang="en-US" sz="2000" dirty="0"/>
              <a:t>():</a:t>
            </a:r>
          </a:p>
          <a:p>
            <a:r>
              <a:rPr lang="en-US" sz="2000" dirty="0"/>
              <a:t>    print("Working...")</a:t>
            </a:r>
          </a:p>
          <a:p>
            <a:r>
              <a:rPr lang="en-US" sz="2000" dirty="0"/>
              <a:t>    </a:t>
            </a:r>
            <a:r>
              <a:rPr lang="en-US" sz="2000" dirty="0">
                <a:solidFill>
                  <a:schemeClr val="accent1"/>
                </a:solidFill>
              </a:rPr>
              <a:t>await</a:t>
            </a:r>
            <a:r>
              <a:rPr lang="en-US" sz="2000" dirty="0"/>
              <a:t> </a:t>
            </a:r>
            <a:r>
              <a:rPr lang="en-US" sz="2000" dirty="0" err="1">
                <a:solidFill>
                  <a:schemeClr val="accent1"/>
                </a:solidFill>
              </a:rPr>
              <a:t>asyncio</a:t>
            </a:r>
            <a:r>
              <a:rPr lang="en-US" sz="2000" dirty="0" err="1"/>
              <a:t>.sleep</a:t>
            </a:r>
            <a:r>
              <a:rPr lang="en-US" sz="2000" dirty="0"/>
              <a:t>(1)  </a:t>
            </a:r>
            <a:r>
              <a:rPr lang="en-US" sz="1800" i="1" dirty="0">
                <a:solidFill>
                  <a:schemeClr val="accent2"/>
                </a:solidFill>
              </a:rPr>
              <a:t># Simulates an asynchronous operation that takes 1 second</a:t>
            </a:r>
          </a:p>
          <a:p>
            <a:r>
              <a:rPr lang="en-US" sz="2000" dirty="0"/>
              <a:t>    print("Work done!")</a:t>
            </a:r>
          </a:p>
          <a:p>
            <a:endParaRPr lang="en-US" sz="1000" dirty="0"/>
          </a:p>
          <a:p>
            <a:r>
              <a:rPr lang="en-US" sz="2000" dirty="0">
                <a:solidFill>
                  <a:schemeClr val="accent1"/>
                </a:solidFill>
              </a:rPr>
              <a:t>async</a:t>
            </a:r>
            <a:r>
              <a:rPr lang="en-US" sz="2000" dirty="0"/>
              <a:t> def main():</a:t>
            </a:r>
          </a:p>
          <a:p>
            <a:r>
              <a:rPr lang="en-US" sz="2000" dirty="0"/>
              <a:t>    print("Before asynchronous operation")</a:t>
            </a:r>
          </a:p>
          <a:p>
            <a:r>
              <a:rPr lang="en-US" sz="2000" dirty="0"/>
              <a:t>    </a:t>
            </a:r>
            <a:r>
              <a:rPr lang="en-US" sz="2000" dirty="0" err="1">
                <a:solidFill>
                  <a:schemeClr val="accent1"/>
                </a:solidFill>
              </a:rPr>
              <a:t>asyncio</a:t>
            </a:r>
            <a:r>
              <a:rPr lang="en-US" sz="2000" dirty="0" err="1"/>
              <a:t>.</a:t>
            </a:r>
            <a:r>
              <a:rPr lang="en-US" sz="2000" dirty="0" err="1">
                <a:solidFill>
                  <a:schemeClr val="accent1"/>
                </a:solidFill>
              </a:rPr>
              <a:t>create_task</a:t>
            </a:r>
            <a:r>
              <a:rPr lang="en-US" sz="2000" dirty="0"/>
              <a:t>(</a:t>
            </a:r>
            <a:r>
              <a:rPr lang="en-US" sz="2000" dirty="0" err="1"/>
              <a:t>do_work</a:t>
            </a:r>
            <a:r>
              <a:rPr lang="en-US" sz="2000" dirty="0"/>
              <a:t>())  </a:t>
            </a:r>
            <a:r>
              <a:rPr lang="en-US" sz="1800" i="1" dirty="0">
                <a:solidFill>
                  <a:schemeClr val="accent2"/>
                </a:solidFill>
              </a:rPr>
              <a:t># Starts the asynchronous operation concurrently</a:t>
            </a:r>
          </a:p>
          <a:p>
            <a:r>
              <a:rPr lang="en-US" sz="2000" dirty="0"/>
              <a:t>    print("Doing something else while waiting...")</a:t>
            </a:r>
          </a:p>
          <a:p>
            <a:r>
              <a:rPr lang="en-US" sz="2000" dirty="0"/>
              <a:t>    </a:t>
            </a:r>
            <a:r>
              <a:rPr lang="en-US" sz="2000" dirty="0">
                <a:solidFill>
                  <a:schemeClr val="accent1"/>
                </a:solidFill>
              </a:rPr>
              <a:t>await</a:t>
            </a:r>
            <a:r>
              <a:rPr lang="en-US" sz="2000" dirty="0"/>
              <a:t> </a:t>
            </a:r>
            <a:r>
              <a:rPr lang="en-US" sz="2000" dirty="0" err="1">
                <a:solidFill>
                  <a:schemeClr val="accent1"/>
                </a:solidFill>
              </a:rPr>
              <a:t>asyncio</a:t>
            </a:r>
            <a:r>
              <a:rPr lang="en-US" sz="2000" dirty="0" err="1"/>
              <a:t>.sleep</a:t>
            </a:r>
            <a:r>
              <a:rPr lang="en-US" sz="2000" dirty="0"/>
              <a:t>(0.5)  </a:t>
            </a:r>
            <a:r>
              <a:rPr lang="en-US" sz="1800" i="1" dirty="0">
                <a:solidFill>
                  <a:schemeClr val="accent2"/>
                </a:solidFill>
              </a:rPr>
              <a:t># Simulates doing something else for 0.5 seconds</a:t>
            </a:r>
          </a:p>
          <a:p>
            <a:r>
              <a:rPr lang="en-US" sz="2000" dirty="0"/>
              <a:t>    print("Continuing with main operation")</a:t>
            </a:r>
          </a:p>
          <a:p>
            <a:r>
              <a:rPr lang="en-US" sz="2000" dirty="0"/>
              <a:t>    </a:t>
            </a:r>
            <a:r>
              <a:rPr lang="en-US" sz="2000" dirty="0">
                <a:solidFill>
                  <a:schemeClr val="accent1"/>
                </a:solidFill>
              </a:rPr>
              <a:t>await </a:t>
            </a:r>
            <a:r>
              <a:rPr lang="en-US" sz="2000" dirty="0" err="1">
                <a:solidFill>
                  <a:schemeClr val="accent1"/>
                </a:solidFill>
              </a:rPr>
              <a:t>asyncio</a:t>
            </a:r>
            <a:r>
              <a:rPr lang="en-US" sz="2000" dirty="0" err="1"/>
              <a:t>.sleep</a:t>
            </a:r>
            <a:r>
              <a:rPr lang="en-US" sz="2000" dirty="0"/>
              <a:t>(0.5)  </a:t>
            </a:r>
            <a:r>
              <a:rPr lang="en-US" sz="1800" i="1" dirty="0">
                <a:solidFill>
                  <a:schemeClr val="accent2"/>
                </a:solidFill>
              </a:rPr>
              <a:t># Simulates more work after the asynchronous operation completes</a:t>
            </a:r>
          </a:p>
          <a:p>
            <a:r>
              <a:rPr lang="en-US" sz="2000" dirty="0"/>
              <a:t>    print("After asynchronous operation")</a:t>
            </a:r>
          </a:p>
          <a:p>
            <a:endParaRPr lang="en-US" sz="1000" dirty="0"/>
          </a:p>
          <a:p>
            <a:r>
              <a:rPr lang="en-US" sz="2000" dirty="0" err="1">
                <a:solidFill>
                  <a:schemeClr val="accent1"/>
                </a:solidFill>
              </a:rPr>
              <a:t>asyncio</a:t>
            </a:r>
            <a:r>
              <a:rPr lang="en-US" sz="2000" dirty="0" err="1"/>
              <a:t>.</a:t>
            </a:r>
            <a:r>
              <a:rPr lang="en-US" sz="2000" dirty="0" err="1">
                <a:solidFill>
                  <a:schemeClr val="accent1"/>
                </a:solidFill>
              </a:rPr>
              <a:t>run</a:t>
            </a:r>
            <a:r>
              <a:rPr lang="en-US" sz="2000" dirty="0"/>
              <a:t>(main())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9A46C7-7CFF-A730-20DF-1BD4DFE57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Operations - Simple Example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65101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1_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14414</TotalTime>
  <Words>1796</Words>
  <Application>Microsoft Office PowerPoint</Application>
  <PresentationFormat>Widescreen</PresentationFormat>
  <Paragraphs>350</Paragraphs>
  <Slides>41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맑은 고딕</vt:lpstr>
      <vt:lpstr>Arial</vt:lpstr>
      <vt:lpstr>Calibri</vt:lpstr>
      <vt:lpstr>Consolas</vt:lpstr>
      <vt:lpstr>Wingdings</vt:lpstr>
      <vt:lpstr>Wingdings 2</vt:lpstr>
      <vt:lpstr>SoftUni</vt:lpstr>
      <vt:lpstr>1_SoftUni</vt:lpstr>
      <vt:lpstr>Asynchronous Operations</vt:lpstr>
      <vt:lpstr>Have a Question?</vt:lpstr>
      <vt:lpstr>Table of Contents</vt:lpstr>
      <vt:lpstr>Asynchronous Operations</vt:lpstr>
      <vt:lpstr>What is an Asynchronous Operation?</vt:lpstr>
      <vt:lpstr>Synchronous vs. Asynchronous</vt:lpstr>
      <vt:lpstr>Advantages</vt:lpstr>
      <vt:lpstr>Asynchronous Operations</vt:lpstr>
      <vt:lpstr>Asynchronous Operations - Simple Example</vt:lpstr>
      <vt:lpstr>Celery</vt:lpstr>
      <vt:lpstr>What is Celery?</vt:lpstr>
      <vt:lpstr>What is Celery?</vt:lpstr>
      <vt:lpstr>Celery's Task Scheduling Capabilities</vt:lpstr>
      <vt:lpstr>Redis</vt:lpstr>
      <vt:lpstr>What is Redis?</vt:lpstr>
      <vt:lpstr>Why Use Redis?</vt:lpstr>
      <vt:lpstr>Redis as a Message Broker</vt:lpstr>
      <vt:lpstr>Live Demo</vt:lpstr>
      <vt:lpstr>Installing Packages</vt:lpstr>
      <vt:lpstr>Celery Settings</vt:lpstr>
      <vt:lpstr>Celery Settings</vt:lpstr>
      <vt:lpstr>Injecting Celery into Django</vt:lpstr>
      <vt:lpstr>Starting a Celery Worker</vt:lpstr>
      <vt:lpstr>Tasks</vt:lpstr>
      <vt:lpstr>Creating Image Thumbnails</vt:lpstr>
      <vt:lpstr>Creating Image Thumbnails</vt:lpstr>
      <vt:lpstr>Creating Image Thumbnails</vt:lpstr>
      <vt:lpstr>Setup Media Root and Media URL</vt:lpstr>
      <vt:lpstr>Creating the Views</vt:lpstr>
      <vt:lpstr>Creating the Views</vt:lpstr>
      <vt:lpstr>Creating the Views</vt:lpstr>
      <vt:lpstr>Adding the URLs</vt:lpstr>
      <vt:lpstr>Modifying the Main URLs</vt:lpstr>
      <vt:lpstr>Creating the Template</vt:lpstr>
      <vt:lpstr>Thumbnailer Tasks</vt:lpstr>
      <vt:lpstr>Thumbnailer Tasks</vt:lpstr>
      <vt:lpstr>Summary</vt:lpstr>
      <vt:lpstr>PowerPoint Presentation</vt:lpstr>
      <vt:lpstr>SoftUni Diamond Partners</vt:lpstr>
      <vt:lpstr>Trainings @ Software University (SoftUni)</vt:lpstr>
      <vt:lpstr>License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Django Advanced - Asynchronous Operations</dc:title>
  <dc:subject>Django Advanced Course @ SoftUni</dc:subject>
  <dc:creator>Software University</dc:creator>
  <cp:keywords>SoftUni; Software University; programming; coding; computer programming; software development; software engineering; software technologies; digital skills; technical skills; training; course</cp:keywords>
  <dc:description>© SoftUni – https://softuni.org_x000d_
© Software University – https://softuni.bg_x000d_
_x000d_
Copyrighted document. Unauthorized copy, reproduction or use is not permitted.</dc:description>
  <cp:lastModifiedBy>Nikol Ruseva</cp:lastModifiedBy>
  <cp:revision>288</cp:revision>
  <dcterms:created xsi:type="dcterms:W3CDTF">2018-05-23T13:08:44Z</dcterms:created>
  <dcterms:modified xsi:type="dcterms:W3CDTF">2024-07-22T08:34:19Z</dcterms:modified>
  <cp:category>computer programming;programming;software development;software engineering</cp:category>
</cp:coreProperties>
</file>